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7"/>
  </p:notesMasterIdLst>
  <p:handoutMasterIdLst>
    <p:handoutMasterId r:id="rId68"/>
  </p:handoutMasterIdLst>
  <p:sldIdLst>
    <p:sldId id="256" r:id="rId2"/>
    <p:sldId id="272" r:id="rId3"/>
    <p:sldId id="263" r:id="rId4"/>
    <p:sldId id="285" r:id="rId5"/>
    <p:sldId id="286" r:id="rId6"/>
    <p:sldId id="287" r:id="rId7"/>
    <p:sldId id="288" r:id="rId8"/>
    <p:sldId id="289" r:id="rId9"/>
    <p:sldId id="291" r:id="rId10"/>
    <p:sldId id="290" r:id="rId11"/>
    <p:sldId id="292" r:id="rId12"/>
    <p:sldId id="293" r:id="rId13"/>
    <p:sldId id="294" r:id="rId14"/>
    <p:sldId id="295" r:id="rId15"/>
    <p:sldId id="296" r:id="rId16"/>
    <p:sldId id="320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9" r:id="rId29"/>
    <p:sldId id="308" r:id="rId30"/>
    <p:sldId id="310" r:id="rId31"/>
    <p:sldId id="316" r:id="rId32"/>
    <p:sldId id="317" r:id="rId33"/>
    <p:sldId id="318" r:id="rId34"/>
    <p:sldId id="319" r:id="rId35"/>
    <p:sldId id="311" r:id="rId36"/>
    <p:sldId id="312" r:id="rId37"/>
    <p:sldId id="313" r:id="rId38"/>
    <p:sldId id="314" r:id="rId39"/>
    <p:sldId id="315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5642" autoAdjust="0"/>
  </p:normalViewPr>
  <p:slideViewPr>
    <p:cSldViewPr snapToObjects="1" showGuides="1">
      <p:cViewPr varScale="1">
        <p:scale>
          <a:sx n="94" d="100"/>
          <a:sy n="94" d="100"/>
        </p:scale>
        <p:origin x="1277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428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58" d="100"/>
          <a:sy n="58" d="100"/>
        </p:scale>
        <p:origin x="-2610" y="-78"/>
      </p:cViewPr>
      <p:guideLst>
        <p:guide orient="horz" pos="3127"/>
        <p:guide pos="2142"/>
      </p:guideLst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3113" tIns="46557" rIns="93113" bIns="4655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3113" tIns="46557" rIns="93113" bIns="46557" rtlCol="0"/>
          <a:lstStyle>
            <a:lvl1pPr algn="r">
              <a:defRPr sz="1200"/>
            </a:lvl1pPr>
          </a:lstStyle>
          <a:p>
            <a:fld id="{C6A2A4FB-24AD-4E74-9B9D-7C70812163EB}" type="datetimeFigureOut">
              <a:rPr lang="ko-KR" altLang="en-US" smtClean="0"/>
              <a:t>2016-02-29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3113" tIns="46557" rIns="93113" bIns="4655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3113" tIns="46557" rIns="93113" bIns="46557" rtlCol="0" anchor="b"/>
          <a:lstStyle>
            <a:lvl1pPr algn="r">
              <a:defRPr sz="1200"/>
            </a:lvl1pPr>
          </a:lstStyle>
          <a:p>
            <a:fld id="{3F4918A3-AAC1-42BB-A2B1-CFAE408EB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8617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3113" tIns="46557" rIns="93113" bIns="4655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3113" tIns="46557" rIns="93113" bIns="46557" rtlCol="0"/>
          <a:lstStyle>
            <a:lvl1pPr algn="r">
              <a:defRPr sz="1200"/>
            </a:lvl1pPr>
          </a:lstStyle>
          <a:p>
            <a:fld id="{0C70D0C5-5259-4794-8951-14D7E7DF0FAC}" type="datetimeFigureOut">
              <a:rPr lang="ko-KR" altLang="en-US" smtClean="0"/>
              <a:t>2016-02-29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13" tIns="46557" rIns="93113" bIns="4655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3113" tIns="46557" rIns="93113" bIns="46557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3113" tIns="46557" rIns="93113" bIns="4655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3113" tIns="46557" rIns="93113" bIns="46557" rtlCol="0" anchor="b"/>
          <a:lstStyle>
            <a:lvl1pPr algn="r">
              <a:defRPr sz="1200"/>
            </a:lvl1pPr>
          </a:lstStyle>
          <a:p>
            <a:fld id="{9336EE2C-4878-4834-856A-51ED383455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1673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E2C-4878-4834-856A-51ED383455C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48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E2C-4878-4834-856A-51ED383455C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73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E2C-4878-4834-856A-51ED383455C1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48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E2C-4878-4834-856A-51ED383455C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509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E2C-4878-4834-856A-51ED383455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256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E2C-4878-4834-856A-51ED383455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91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E2C-4878-4834-856A-51ED383455C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257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E2C-4878-4834-856A-51ED383455C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30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E2C-4878-4834-856A-51ED383455C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21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E2C-4878-4834-856A-51ED383455C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500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E2C-4878-4834-856A-51ED383455C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754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359152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624" y="3118104"/>
            <a:ext cx="7781544" cy="1470025"/>
          </a:xfrm>
          <a:prstGeom prst="rect">
            <a:avLst/>
          </a:prstGeom>
        </p:spPr>
        <p:txBody>
          <a:bodyPr vert="horz" lIns="36000" tIns="36000" rIns="36000" bIns="3600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8211312" cy="685800"/>
          </a:xfrm>
          <a:prstGeom prst="rect">
            <a:avLst/>
          </a:prstGeom>
        </p:spPr>
        <p:txBody>
          <a:bodyPr vert="horz" lIns="36000" tIns="36000" rIns="36000" bIns="3600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3"/>
          <p:cNvSpPr>
            <a:spLocks noGrp="1"/>
          </p:cNvSpPr>
          <p:nvPr>
            <p:ph sz="quarter" idx="10"/>
          </p:nvPr>
        </p:nvSpPr>
        <p:spPr>
          <a:xfrm>
            <a:off x="72000" y="900000"/>
            <a:ext cx="4409988" cy="5400000"/>
          </a:xfrm>
        </p:spPr>
        <p:txBody>
          <a:bodyPr lIns="180000" rIns="18000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6" name="내용 개체 틀 23"/>
          <p:cNvSpPr>
            <a:spLocks noGrp="1"/>
          </p:cNvSpPr>
          <p:nvPr>
            <p:ph sz="quarter" idx="11"/>
          </p:nvPr>
        </p:nvSpPr>
        <p:spPr>
          <a:xfrm>
            <a:off x="4662012" y="900000"/>
            <a:ext cx="4409988" cy="5400000"/>
          </a:xfrm>
        </p:spPr>
        <p:txBody>
          <a:bodyPr lIns="180000" rIns="18000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72600" y="0"/>
            <a:ext cx="9000000" cy="720000"/>
          </a:xfrm>
          <a:prstGeom prst="rect">
            <a:avLst/>
          </a:prstGeom>
        </p:spPr>
        <p:txBody>
          <a:bodyPr vert="horz" lIns="180000" tIns="36000" rIns="180000" bIns="36000" rtlCol="0" anchor="b" anchorCtr="0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3022" y="6580101"/>
            <a:ext cx="2120547" cy="226591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spAutoFit/>
          </a:bodyPr>
          <a:lstStyle>
            <a:lvl1pPr algn="ctr">
              <a:defRPr sz="1000" b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CCEC9E9-DD0D-43A6-BAFF-11EAB4FDD9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만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1200" y="6501600"/>
            <a:ext cx="91428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prstDash val="sysDot"/>
          </a:ln>
          <a:effectLst>
            <a:outerShdw blurRad="25400" dist="12700" dir="16200000" rotWithShape="0">
              <a:schemeClr val="accent6">
                <a:lumMod val="60000"/>
                <a:lumOff val="40000"/>
                <a:alpha val="40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6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6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Rectangle 8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" y="539496"/>
            <a:ext cx="9000600" cy="720000"/>
          </a:xfrm>
          <a:prstGeom prst="rect">
            <a:avLst/>
          </a:prstGeom>
        </p:spPr>
        <p:txBody>
          <a:bodyPr vert="horz" lIns="36000" tIns="36000" rIns="36000" bIns="3600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12" name="내용 개체 틀 3"/>
          <p:cNvSpPr>
            <a:spLocks noGrp="1"/>
          </p:cNvSpPr>
          <p:nvPr>
            <p:ph sz="quarter" idx="13"/>
          </p:nvPr>
        </p:nvSpPr>
        <p:spPr>
          <a:xfrm>
            <a:off x="72000" y="1448736"/>
            <a:ext cx="9000600" cy="4860000"/>
          </a:xfrm>
        </p:spPr>
        <p:txBody>
          <a:bodyPr/>
          <a:lstStyle>
            <a:lvl1pPr marL="355600" indent="-355600"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8" name="직사각형 17"/>
          <p:cNvSpPr/>
          <p:nvPr userDrawn="1"/>
        </p:nvSpPr>
        <p:spPr>
          <a:xfrm>
            <a:off x="341436" y="6558223"/>
            <a:ext cx="2243950" cy="233972"/>
          </a:xfrm>
          <a:prstGeom prst="rect">
            <a:avLst/>
          </a:prstGeom>
        </p:spPr>
        <p:txBody>
          <a:bodyPr vert="horz" wrap="square" lIns="36000" tIns="36000" rIns="36000" bIns="36000" anchor="ctr" anchorCtr="0">
            <a:spAutoFit/>
          </a:bodyPr>
          <a:lstStyle/>
          <a:p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QGIS 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고급 및 플러그인 개발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Picture 7" descr="qgis_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449" y="6532405"/>
            <a:ext cx="263237" cy="294826"/>
          </a:xfrm>
          <a:prstGeom prst="rect">
            <a:avLst/>
          </a:prstGeom>
        </p:spPr>
      </p:pic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3022" y="6580101"/>
            <a:ext cx="2120547" cy="226591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spAutoFit/>
          </a:bodyPr>
          <a:lstStyle>
            <a:lvl1pPr algn="ctr">
              <a:defRPr sz="1000" b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CCEC9E9-DD0D-43A6-BAFF-11EAB4FDD9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직사각형 14"/>
          <p:cNvSpPr/>
          <p:nvPr userDrawn="1"/>
        </p:nvSpPr>
        <p:spPr>
          <a:xfrm>
            <a:off x="5799306" y="6504796"/>
            <a:ext cx="3342019" cy="349702"/>
          </a:xfrm>
          <a:prstGeom prst="rect">
            <a:avLst/>
          </a:prstGeom>
        </p:spPr>
        <p:txBody>
          <a:bodyPr vert="horz" wrap="square" lIns="36000" tIns="36000" rIns="36000" bIns="36000" anchor="ctr" anchorCtr="0">
            <a:spAutoFit/>
          </a:bodyPr>
          <a:lstStyle/>
          <a:p>
            <a:pPr algn="r"/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임영현 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(yhlim0129@mangosystem.com)</a:t>
            </a:r>
          </a:p>
          <a:p>
            <a: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kern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김지현 </a:t>
            </a:r>
            <a:r>
              <a:rPr lang="en-US" altLang="ko-KR" sz="900" b="1" kern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(tkdnsk0070@mangosystem.com)</a:t>
            </a:r>
            <a:endParaRPr lang="en-US" altLang="en-US" sz="900" b="1" kern="1200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1200" y="6501600"/>
            <a:ext cx="91428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prstDash val="sysDot"/>
          </a:ln>
          <a:effectLst>
            <a:outerShdw blurRad="25400" dist="12700" dir="16200000" rotWithShape="0">
              <a:schemeClr val="accent6">
                <a:lumMod val="60000"/>
                <a:lumOff val="40000"/>
                <a:alpha val="40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6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301752" cy="6858000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6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Rectangle 14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8842248" y="0"/>
            <a:ext cx="301752" cy="6858000"/>
          </a:xfrm>
          <a:prstGeom prst="rect">
            <a:avLst/>
          </a:prstGeom>
          <a:gradFill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내용 개체 틀 3"/>
          <p:cNvSpPr>
            <a:spLocks noGrp="1"/>
          </p:cNvSpPr>
          <p:nvPr>
            <p:ph sz="quarter" idx="13"/>
          </p:nvPr>
        </p:nvSpPr>
        <p:spPr>
          <a:xfrm>
            <a:off x="457200" y="728640"/>
            <a:ext cx="8229600" cy="5580743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3" name="직사각형 22"/>
          <p:cNvSpPr/>
          <p:nvPr userDrawn="1"/>
        </p:nvSpPr>
        <p:spPr>
          <a:xfrm>
            <a:off x="341436" y="6558223"/>
            <a:ext cx="2243950" cy="233972"/>
          </a:xfrm>
          <a:prstGeom prst="rect">
            <a:avLst/>
          </a:prstGeom>
        </p:spPr>
        <p:txBody>
          <a:bodyPr vert="horz" wrap="square" lIns="36000" tIns="36000" rIns="36000" bIns="36000" anchor="ctr" anchorCtr="0">
            <a:spAutoFit/>
          </a:bodyPr>
          <a:lstStyle/>
          <a:p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QGIS 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고급 및 플러그인 개발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" name="Picture 7" descr="qgis_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449" y="6532405"/>
            <a:ext cx="263237" cy="294826"/>
          </a:xfrm>
          <a:prstGeom prst="rect">
            <a:avLst/>
          </a:prstGeom>
        </p:spPr>
      </p:pic>
      <p:sp>
        <p:nvSpPr>
          <p:cNvPr id="2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3022" y="6580101"/>
            <a:ext cx="2120547" cy="226591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spAutoFit/>
          </a:bodyPr>
          <a:lstStyle>
            <a:lvl1pPr algn="ctr">
              <a:defRPr sz="1000" b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CCEC9E9-DD0D-43A6-BAFF-11EAB4FDD9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0" name="직사각형 19"/>
          <p:cNvSpPr/>
          <p:nvPr userDrawn="1"/>
        </p:nvSpPr>
        <p:spPr>
          <a:xfrm>
            <a:off x="5799306" y="6504796"/>
            <a:ext cx="3342019" cy="349702"/>
          </a:xfrm>
          <a:prstGeom prst="rect">
            <a:avLst/>
          </a:prstGeom>
        </p:spPr>
        <p:txBody>
          <a:bodyPr vert="horz" wrap="square" lIns="36000" tIns="36000" rIns="36000" bIns="36000" anchor="ctr" anchorCtr="0">
            <a:spAutoFit/>
          </a:bodyPr>
          <a:lstStyle/>
          <a:p>
            <a:pPr algn="r"/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임영현 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(yhlim0129@mangosystem.com)</a:t>
            </a:r>
          </a:p>
          <a:p>
            <a: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kern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김지현 </a:t>
            </a:r>
            <a:r>
              <a:rPr lang="en-US" altLang="ko-KR" sz="900" b="1" kern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(tkdnsk0070@mangosystem.com)</a:t>
            </a:r>
            <a:endParaRPr lang="en-US" altLang="en-US" sz="900" b="1" kern="1200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부제목 슬라이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624" y="2550203"/>
            <a:ext cx="7781544" cy="1508882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b="1" kern="120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44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72600" y="0"/>
            <a:ext cx="9000000" cy="720000"/>
          </a:xfrm>
          <a:prstGeom prst="rect">
            <a:avLst/>
          </a:prstGeom>
        </p:spPr>
        <p:txBody>
          <a:bodyPr vert="horz" lIns="180000" tIns="36000" rIns="180000" bIns="36000" rtlCol="0" anchor="b" anchorCtr="0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400000"/>
          </a:xfrm>
          <a:prstGeom prst="rect">
            <a:avLst/>
          </a:prstGeom>
        </p:spPr>
        <p:txBody>
          <a:bodyPr vert="horz" lIns="180000" tIns="90000" rIns="180000" bIns="90000" rtlCol="0" anchor="t" anchorCtr="0">
            <a:normAutofit/>
          </a:bodyPr>
          <a:lstStyle>
            <a:lvl2pPr marL="360000" indent="-180000">
              <a:buFont typeface="나눔고딕" pitchFamily="50" charset="-127"/>
              <a:buChar char="–"/>
              <a:defRPr/>
            </a:lvl2pPr>
            <a:lvl3pPr marL="540000" indent="-180000">
              <a:buFont typeface="나눔고딕" pitchFamily="50" charset="-127"/>
              <a:buChar char="–"/>
              <a:defRPr/>
            </a:lvl3pPr>
            <a:lvl4pPr marL="720000" indent="-180000">
              <a:buFont typeface="나눔고딕" pitchFamily="50" charset="-127"/>
              <a:buChar char="–"/>
              <a:defRPr/>
            </a:lvl4pPr>
            <a:lvl5pPr marL="900000" indent="-180000">
              <a:buFont typeface="나눔고딕" pitchFamily="50" charset="-127"/>
              <a:buChar char="–"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3022" y="6580101"/>
            <a:ext cx="2120547" cy="226591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spAutoFit/>
          </a:bodyPr>
          <a:lstStyle>
            <a:lvl1pPr algn="ctr">
              <a:defRPr sz="1000" b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CCEC9E9-DD0D-43A6-BAFF-11EAB4FDD9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600" y="0"/>
            <a:ext cx="9000000" cy="720000"/>
          </a:xfrm>
          <a:prstGeom prst="rect">
            <a:avLst/>
          </a:prstGeom>
        </p:spPr>
        <p:txBody>
          <a:bodyPr lIns="180000" rIns="180000" anchor="b" anchorCtr="0"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3022" y="6580101"/>
            <a:ext cx="2120547" cy="226591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spAutoFit/>
          </a:bodyPr>
          <a:lstStyle>
            <a:lvl1pPr algn="ctr">
              <a:defRPr sz="1000" b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CCEC9E9-DD0D-43A6-BAFF-11EAB4FDD9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838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과 소스코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600" y="0"/>
            <a:ext cx="9000000" cy="720000"/>
          </a:xfrm>
          <a:prstGeom prst="rect">
            <a:avLst/>
          </a:prstGeom>
        </p:spPr>
        <p:txBody>
          <a:bodyPr lIns="180000" rIns="180000" anchor="b" anchorCtr="0"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3"/>
          <p:cNvSpPr>
            <a:spLocks noGrp="1"/>
          </p:cNvSpPr>
          <p:nvPr>
            <p:ph sz="quarter" idx="13"/>
          </p:nvPr>
        </p:nvSpPr>
        <p:spPr>
          <a:xfrm>
            <a:off x="72600" y="900000"/>
            <a:ext cx="9000000" cy="5400000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ot"/>
          </a:ln>
        </p:spPr>
        <p:txBody>
          <a:bodyPr lIns="180000" tIns="90000" rIns="180000" bIns="90000"/>
          <a:lstStyle>
            <a:lvl2pPr marL="538163" marR="0" indent="-3603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38086"/>
              </a:buClr>
              <a:buSzPct val="120000"/>
              <a:buFont typeface="나눔고딕" pitchFamily="50" charset="-127"/>
              <a:buChar char="–"/>
              <a:tabLst/>
              <a:defRPr/>
            </a:lvl2pPr>
            <a:lvl3pPr marL="719138" marR="0" indent="-355600" algn="l" defTabSz="89535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A04DA3"/>
              </a:buClr>
              <a:buSzPct val="120000"/>
              <a:buFont typeface="나눔고딕" pitchFamily="50" charset="-127"/>
              <a:buChar char="–"/>
              <a:tabLst/>
              <a:defRPr/>
            </a:lvl3pPr>
            <a:lvl4pPr marL="895350" marR="0" indent="-363538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4652D"/>
              </a:buClr>
              <a:buSzPct val="120000"/>
              <a:buFont typeface="나눔고딕" pitchFamily="50" charset="-127"/>
              <a:buChar char="–"/>
              <a:tabLst/>
              <a:defRPr/>
            </a:lvl4pPr>
            <a:lvl5pPr marL="1076325" marR="0" indent="-3683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B5D3D"/>
              </a:buClr>
              <a:buSzPct val="120000"/>
              <a:buFont typeface="나눔고딕" pitchFamily="50" charset="-127"/>
              <a:buChar char="–"/>
              <a:tabLst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marL="538163" marR="0" lvl="1" indent="-3603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38086"/>
              </a:buClr>
              <a:buSzPct val="120000"/>
              <a:buFont typeface="나눔고딕" pitchFamily="50" charset="-127"/>
              <a:buChar char="–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둘째 수준</a:t>
            </a:r>
          </a:p>
          <a:p>
            <a:pPr marL="719138" marR="0" lvl="2" indent="-355600" algn="l" defTabSz="89535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A04DA3"/>
              </a:buClr>
              <a:buSzPct val="120000"/>
              <a:buFont typeface="나눔고딕" pitchFamily="50" charset="-127"/>
              <a:buChar char="–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셋째 수준</a:t>
            </a:r>
          </a:p>
          <a:p>
            <a:pPr marL="895350" marR="0" lvl="3" indent="-363538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4652D"/>
              </a:buClr>
              <a:buSzPct val="120000"/>
              <a:buFont typeface="나눔고딕" pitchFamily="50" charset="-127"/>
              <a:buChar char="–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넷째 수준</a:t>
            </a:r>
          </a:p>
          <a:p>
            <a:pPr marL="1076325" marR="0" lvl="4" indent="-3683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B5D3D"/>
              </a:buClr>
              <a:buSzPct val="120000"/>
              <a:buFont typeface="나눔고딕" pitchFamily="50" charset="-127"/>
              <a:buChar char="–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다섯째 수준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3022" y="6580101"/>
            <a:ext cx="2120547" cy="226591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spAutoFit/>
          </a:bodyPr>
          <a:lstStyle>
            <a:lvl1pPr algn="ctr">
              <a:defRPr sz="1000" b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CCEC9E9-DD0D-43A6-BAFF-11EAB4FDD9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0386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내용 +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600" y="0"/>
            <a:ext cx="9000000" cy="720000"/>
          </a:xfrm>
          <a:prstGeom prst="rect">
            <a:avLst/>
          </a:prstGeom>
        </p:spPr>
        <p:txBody>
          <a:bodyPr lIns="180000" rIns="180000" anchor="b" anchorCtr="0"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내용 개체 틀 23"/>
          <p:cNvSpPr>
            <a:spLocks noGrp="1"/>
          </p:cNvSpPr>
          <p:nvPr>
            <p:ph sz="quarter" idx="13"/>
          </p:nvPr>
        </p:nvSpPr>
        <p:spPr>
          <a:xfrm>
            <a:off x="72000" y="900000"/>
            <a:ext cx="9000000" cy="2520000"/>
          </a:xfrm>
        </p:spPr>
        <p:txBody>
          <a:bodyPr lIns="180000" tIns="90000" rIns="180000" bIns="9000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  <p:sp>
        <p:nvSpPr>
          <p:cNvPr id="9" name="내용 개체 틀 23"/>
          <p:cNvSpPr>
            <a:spLocks noGrp="1"/>
          </p:cNvSpPr>
          <p:nvPr>
            <p:ph sz="quarter" idx="13"/>
          </p:nvPr>
        </p:nvSpPr>
        <p:spPr>
          <a:xfrm>
            <a:off x="72000" y="3780000"/>
            <a:ext cx="9000000" cy="2520000"/>
          </a:xfrm>
        </p:spPr>
        <p:txBody>
          <a:bodyPr lIns="180000" tIns="90000" rIns="180000" bIns="9000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3022" y="6580101"/>
            <a:ext cx="2120547" cy="226591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spAutoFit/>
          </a:bodyPr>
          <a:lstStyle>
            <a:lvl1pPr algn="ctr">
              <a:defRPr sz="1000" b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CCEC9E9-DD0D-43A6-BAFF-11EAB4FDD9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084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+ 코드코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600" y="0"/>
            <a:ext cx="9000000" cy="720000"/>
          </a:xfrm>
          <a:prstGeom prst="rect">
            <a:avLst/>
          </a:prstGeom>
        </p:spPr>
        <p:txBody>
          <a:bodyPr lIns="180000" rIns="180000" anchor="b" anchorCtr="0"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내용 개체 틀 23"/>
          <p:cNvSpPr>
            <a:spLocks noGrp="1"/>
          </p:cNvSpPr>
          <p:nvPr>
            <p:ph sz="quarter" idx="13"/>
          </p:nvPr>
        </p:nvSpPr>
        <p:spPr>
          <a:xfrm>
            <a:off x="72000" y="900000"/>
            <a:ext cx="9000000" cy="2520000"/>
          </a:xfrm>
        </p:spPr>
        <p:txBody>
          <a:bodyPr lIns="180000" tIns="90000" rIns="180000" bIns="9000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  <p:sp>
        <p:nvSpPr>
          <p:cNvPr id="8" name="내용 개체 틀 23"/>
          <p:cNvSpPr>
            <a:spLocks noGrp="1"/>
          </p:cNvSpPr>
          <p:nvPr>
            <p:ph sz="quarter" idx="15"/>
          </p:nvPr>
        </p:nvSpPr>
        <p:spPr>
          <a:xfrm>
            <a:off x="72600" y="3780000"/>
            <a:ext cx="8999400" cy="2520000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ot"/>
          </a:ln>
        </p:spPr>
        <p:txBody>
          <a:bodyPr lIns="180000" tIns="90000" rIns="180000" bIns="90000"/>
          <a:lstStyle>
            <a:lvl2pPr marL="538163" marR="0" indent="-3603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38086"/>
              </a:buClr>
              <a:buSzPct val="120000"/>
              <a:buFont typeface="나눔고딕" pitchFamily="50" charset="-127"/>
              <a:buChar char="–"/>
              <a:tabLst/>
              <a:defRPr/>
            </a:lvl2pPr>
            <a:lvl3pPr marL="719138" marR="0" indent="-355600" algn="l" defTabSz="89535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A04DA3"/>
              </a:buClr>
              <a:buSzPct val="120000"/>
              <a:buFont typeface="나눔고딕" pitchFamily="50" charset="-127"/>
              <a:buChar char="–"/>
              <a:tabLst/>
              <a:defRPr/>
            </a:lvl3pPr>
            <a:lvl4pPr marL="895350" marR="0" indent="-363538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4652D"/>
              </a:buClr>
              <a:buSzPct val="120000"/>
              <a:buFont typeface="나눔고딕" pitchFamily="50" charset="-127"/>
              <a:buChar char="–"/>
              <a:tabLst/>
              <a:defRPr/>
            </a:lvl4pPr>
            <a:lvl5pPr marL="1076325" marR="0" indent="-3683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B5D3D"/>
              </a:buClr>
              <a:buSzPct val="120000"/>
              <a:buFont typeface="나눔고딕" pitchFamily="50" charset="-127"/>
              <a:buChar char="–"/>
              <a:tabLst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marL="538163" marR="0" lvl="1" indent="-3603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38086"/>
              </a:buClr>
              <a:buSzPct val="120000"/>
              <a:buFont typeface="나눔고딕" pitchFamily="50" charset="-127"/>
              <a:buChar char="–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둘째 수준</a:t>
            </a:r>
          </a:p>
          <a:p>
            <a:pPr marL="719138" marR="0" lvl="2" indent="-355600" algn="l" defTabSz="89535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A04DA3"/>
              </a:buClr>
              <a:buSzPct val="120000"/>
              <a:buFont typeface="나눔고딕" pitchFamily="50" charset="-127"/>
              <a:buChar char="–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셋째 수준</a:t>
            </a:r>
          </a:p>
          <a:p>
            <a:pPr marL="895350" marR="0" lvl="3" indent="-363538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4652D"/>
              </a:buClr>
              <a:buSzPct val="120000"/>
              <a:buFont typeface="나눔고딕" pitchFamily="50" charset="-127"/>
              <a:buChar char="–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넷째 수준</a:t>
            </a:r>
          </a:p>
          <a:p>
            <a:pPr marL="1076325" marR="0" lvl="4" indent="-3683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B5D3D"/>
              </a:buClr>
              <a:buSzPct val="120000"/>
              <a:buFont typeface="나눔고딕" pitchFamily="50" charset="-127"/>
              <a:buChar char="–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다섯째 수준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3022" y="6580101"/>
            <a:ext cx="2120547" cy="226591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spAutoFit/>
          </a:bodyPr>
          <a:lstStyle>
            <a:lvl1pPr algn="ctr">
              <a:defRPr sz="1000" b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CCEC9E9-DD0D-43A6-BAFF-11EAB4FDD9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644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소스코드 +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600" y="0"/>
            <a:ext cx="9000000" cy="720000"/>
          </a:xfrm>
          <a:prstGeom prst="rect">
            <a:avLst/>
          </a:prstGeom>
        </p:spPr>
        <p:txBody>
          <a:bodyPr lIns="180000" rIns="180000" anchor="b" anchorCtr="0"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내용 개체 틀 23"/>
          <p:cNvSpPr>
            <a:spLocks noGrp="1"/>
          </p:cNvSpPr>
          <p:nvPr>
            <p:ph sz="quarter" idx="15"/>
          </p:nvPr>
        </p:nvSpPr>
        <p:spPr>
          <a:xfrm>
            <a:off x="72600" y="900000"/>
            <a:ext cx="8999400" cy="2520000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ot"/>
          </a:ln>
        </p:spPr>
        <p:txBody>
          <a:bodyPr lIns="180000" tIns="90000" rIns="180000" bIns="90000"/>
          <a:lstStyle>
            <a:lvl2pPr marL="538163" marR="0" indent="-3603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38086"/>
              </a:buClr>
              <a:buSzPct val="120000"/>
              <a:buFont typeface="나눔고딕" pitchFamily="50" charset="-127"/>
              <a:buChar char="–"/>
              <a:tabLst/>
              <a:defRPr/>
            </a:lvl2pPr>
            <a:lvl3pPr marL="719138" marR="0" indent="-355600" algn="l" defTabSz="89535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A04DA3"/>
              </a:buClr>
              <a:buSzPct val="120000"/>
              <a:buFont typeface="나눔고딕" pitchFamily="50" charset="-127"/>
              <a:buChar char="–"/>
              <a:tabLst/>
              <a:defRPr/>
            </a:lvl3pPr>
            <a:lvl4pPr marL="895350" marR="0" indent="-363538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4652D"/>
              </a:buClr>
              <a:buSzPct val="120000"/>
              <a:buFont typeface="나눔고딕" pitchFamily="50" charset="-127"/>
              <a:buChar char="–"/>
              <a:tabLst/>
              <a:defRPr/>
            </a:lvl4pPr>
            <a:lvl5pPr marL="1076325" marR="0" indent="-3683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B5D3D"/>
              </a:buClr>
              <a:buSzPct val="120000"/>
              <a:buFont typeface="나눔고딕" pitchFamily="50" charset="-127"/>
              <a:buChar char="–"/>
              <a:tabLst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marL="538163" marR="0" lvl="1" indent="-3603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38086"/>
              </a:buClr>
              <a:buSzPct val="120000"/>
              <a:buFont typeface="나눔고딕" pitchFamily="50" charset="-127"/>
              <a:buChar char="–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둘째 수준</a:t>
            </a:r>
          </a:p>
          <a:p>
            <a:pPr marL="719138" marR="0" lvl="2" indent="-355600" algn="l" defTabSz="89535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A04DA3"/>
              </a:buClr>
              <a:buSzPct val="120000"/>
              <a:buFont typeface="나눔고딕" pitchFamily="50" charset="-127"/>
              <a:buChar char="–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셋째 수준</a:t>
            </a:r>
          </a:p>
          <a:p>
            <a:pPr marL="895350" marR="0" lvl="3" indent="-363538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4652D"/>
              </a:buClr>
              <a:buSzPct val="120000"/>
              <a:buFont typeface="나눔고딕" pitchFamily="50" charset="-127"/>
              <a:buChar char="–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넷째 수준</a:t>
            </a:r>
          </a:p>
          <a:p>
            <a:pPr marL="1076325" marR="0" lvl="4" indent="-3683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B5D3D"/>
              </a:buClr>
              <a:buSzPct val="120000"/>
              <a:buFont typeface="나눔고딕" pitchFamily="50" charset="-127"/>
              <a:buChar char="–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다섯째 수준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9" name="내용 개체 틀 23"/>
          <p:cNvSpPr>
            <a:spLocks noGrp="1"/>
          </p:cNvSpPr>
          <p:nvPr>
            <p:ph sz="quarter" idx="13"/>
          </p:nvPr>
        </p:nvSpPr>
        <p:spPr>
          <a:xfrm>
            <a:off x="72000" y="3780000"/>
            <a:ext cx="9000000" cy="2520000"/>
          </a:xfrm>
        </p:spPr>
        <p:txBody>
          <a:bodyPr lIns="180000" tIns="90000" rIns="180000" bIns="9000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3022" y="6580101"/>
            <a:ext cx="2120547" cy="226591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spAutoFit/>
          </a:bodyPr>
          <a:lstStyle>
            <a:lvl1pPr algn="ctr">
              <a:defRPr sz="1000" b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CCEC9E9-DD0D-43A6-BAFF-11EAB4FDD9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978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소스코드 +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600" y="0"/>
            <a:ext cx="9000000" cy="720000"/>
          </a:xfrm>
          <a:prstGeom prst="rect">
            <a:avLst/>
          </a:prstGeom>
        </p:spPr>
        <p:txBody>
          <a:bodyPr lIns="180000" rIns="180000" anchor="b" anchorCtr="0"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내용 개체 틀 23"/>
          <p:cNvSpPr>
            <a:spLocks noGrp="1"/>
          </p:cNvSpPr>
          <p:nvPr>
            <p:ph sz="quarter" idx="15"/>
          </p:nvPr>
        </p:nvSpPr>
        <p:spPr>
          <a:xfrm>
            <a:off x="72600" y="900000"/>
            <a:ext cx="8999400" cy="2520000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ot"/>
          </a:ln>
        </p:spPr>
        <p:txBody>
          <a:bodyPr lIns="180000" tIns="90000" rIns="180000" bIns="90000"/>
          <a:lstStyle>
            <a:lvl2pPr marL="538163" marR="0" indent="-3603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38086"/>
              </a:buClr>
              <a:buSzPct val="120000"/>
              <a:buFont typeface="나눔고딕" pitchFamily="50" charset="-127"/>
              <a:buChar char="–"/>
              <a:tabLst/>
              <a:defRPr/>
            </a:lvl2pPr>
            <a:lvl3pPr marL="719138" marR="0" indent="-355600" algn="l" defTabSz="89535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A04DA3"/>
              </a:buClr>
              <a:buSzPct val="120000"/>
              <a:buFont typeface="나눔고딕" pitchFamily="50" charset="-127"/>
              <a:buChar char="–"/>
              <a:tabLst/>
              <a:defRPr/>
            </a:lvl3pPr>
            <a:lvl4pPr marL="895350" marR="0" indent="-363538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4652D"/>
              </a:buClr>
              <a:buSzPct val="120000"/>
              <a:buFont typeface="나눔고딕" pitchFamily="50" charset="-127"/>
              <a:buChar char="–"/>
              <a:tabLst/>
              <a:defRPr/>
            </a:lvl4pPr>
            <a:lvl5pPr marL="1076325" marR="0" indent="-3683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B5D3D"/>
              </a:buClr>
              <a:buSzPct val="120000"/>
              <a:buFont typeface="나눔고딕" pitchFamily="50" charset="-127"/>
              <a:buChar char="–"/>
              <a:tabLst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marL="538163" marR="0" lvl="1" indent="-3603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38086"/>
              </a:buClr>
              <a:buSzPct val="120000"/>
              <a:buFont typeface="나눔고딕" pitchFamily="50" charset="-127"/>
              <a:buChar char="–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둘째 수준</a:t>
            </a:r>
          </a:p>
          <a:p>
            <a:pPr marL="719138" marR="0" lvl="2" indent="-355600" algn="l" defTabSz="89535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A04DA3"/>
              </a:buClr>
              <a:buSzPct val="120000"/>
              <a:buFont typeface="나눔고딕" pitchFamily="50" charset="-127"/>
              <a:buChar char="–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셋째 수준</a:t>
            </a:r>
          </a:p>
          <a:p>
            <a:pPr marL="895350" marR="0" lvl="3" indent="-363538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4652D"/>
              </a:buClr>
              <a:buSzPct val="120000"/>
              <a:buFont typeface="나눔고딕" pitchFamily="50" charset="-127"/>
              <a:buChar char="–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넷째 수준</a:t>
            </a:r>
          </a:p>
          <a:p>
            <a:pPr marL="1076325" marR="0" lvl="4" indent="-3683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B5D3D"/>
              </a:buClr>
              <a:buSzPct val="120000"/>
              <a:buFont typeface="나눔고딕" pitchFamily="50" charset="-127"/>
              <a:buChar char="–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다섯째 수준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9" name="내용 개체 틀 23"/>
          <p:cNvSpPr>
            <a:spLocks noGrp="1"/>
          </p:cNvSpPr>
          <p:nvPr>
            <p:ph sz="quarter" idx="13"/>
          </p:nvPr>
        </p:nvSpPr>
        <p:spPr>
          <a:xfrm>
            <a:off x="72000" y="3780000"/>
            <a:ext cx="9000000" cy="2520000"/>
          </a:xfrm>
          <a:solidFill>
            <a:schemeClr val="bg1">
              <a:lumMod val="95000"/>
            </a:schemeClr>
          </a:solidFill>
        </p:spPr>
        <p:txBody>
          <a:bodyPr lIns="180000" tIns="90000" rIns="180000" bIns="90000"/>
          <a:lstStyle>
            <a:lvl2pPr marL="538163" marR="0" indent="-3603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38086"/>
              </a:buClr>
              <a:buSzPct val="120000"/>
              <a:buFont typeface="나눔고딕" pitchFamily="50" charset="-127"/>
              <a:buChar char="–"/>
              <a:tabLst/>
              <a:defRPr/>
            </a:lvl2pPr>
            <a:lvl3pPr marL="719138" marR="0" indent="-355600" algn="l" defTabSz="89535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A04DA3"/>
              </a:buClr>
              <a:buSzPct val="120000"/>
              <a:buFont typeface="나눔고딕" pitchFamily="50" charset="-127"/>
              <a:buChar char="–"/>
              <a:tabLst/>
              <a:defRPr/>
            </a:lvl3pPr>
            <a:lvl4pPr marL="895350" marR="0" indent="-363538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4652D"/>
              </a:buClr>
              <a:buSzPct val="120000"/>
              <a:buFont typeface="나눔고딕" pitchFamily="50" charset="-127"/>
              <a:buChar char="–"/>
              <a:tabLst/>
              <a:defRPr/>
            </a:lvl4pPr>
            <a:lvl5pPr marL="1076325" marR="0" indent="-3683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B5D3D"/>
              </a:buClr>
              <a:buSzPct val="120000"/>
              <a:buFont typeface="나눔고딕" pitchFamily="50" charset="-127"/>
              <a:buChar char="–"/>
              <a:tabLst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marL="538163" marR="0" lvl="1" indent="-3603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38086"/>
              </a:buClr>
              <a:buSzPct val="120000"/>
              <a:buFont typeface="나눔고딕" pitchFamily="50" charset="-127"/>
              <a:buChar char="–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둘째 수준</a:t>
            </a:r>
          </a:p>
          <a:p>
            <a:pPr marL="719138" marR="0" lvl="2" indent="-355600" algn="l" defTabSz="89535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A04DA3"/>
              </a:buClr>
              <a:buSzPct val="120000"/>
              <a:buFont typeface="나눔고딕" pitchFamily="50" charset="-127"/>
              <a:buChar char="–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셋째 수준</a:t>
            </a:r>
          </a:p>
          <a:p>
            <a:pPr marL="895350" marR="0" lvl="3" indent="-363538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4652D"/>
              </a:buClr>
              <a:buSzPct val="120000"/>
              <a:buFont typeface="나눔고딕" pitchFamily="50" charset="-127"/>
              <a:buChar char="–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넷째 수준</a:t>
            </a:r>
          </a:p>
          <a:p>
            <a:pPr marL="1076325" marR="0" lvl="4" indent="-3683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B5D3D"/>
              </a:buClr>
              <a:buSzPct val="120000"/>
              <a:buFont typeface="나눔고딕" pitchFamily="50" charset="-127"/>
              <a:buChar char="–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다섯째 수준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3022" y="6580101"/>
            <a:ext cx="2120547" cy="226591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spAutoFit/>
          </a:bodyPr>
          <a:lstStyle>
            <a:lvl1pPr algn="ctr">
              <a:defRPr sz="1000" b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CCEC9E9-DD0D-43A6-BAFF-11EAB4FDD9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6379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00" y="6501600"/>
            <a:ext cx="91428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prstDash val="sysDot"/>
          </a:ln>
          <a:effectLst>
            <a:outerShdw blurRad="25400" dist="12700" dir="16200000" rotWithShape="0">
              <a:schemeClr val="accent6">
                <a:lumMod val="60000"/>
                <a:lumOff val="40000"/>
                <a:alpha val="40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prstDash val="sysDot"/>
          </a:ln>
          <a:effectLst>
            <a:outerShdw blurRad="25400" dist="12700" dir="5400000" rotWithShape="0">
              <a:schemeClr val="accent6">
                <a:lumMod val="60000"/>
                <a:lumOff val="40000"/>
                <a:alpha val="40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72000" y="900000"/>
            <a:ext cx="9000000" cy="5400000"/>
          </a:xfrm>
          <a:prstGeom prst="rect">
            <a:avLst/>
          </a:prstGeom>
        </p:spPr>
        <p:txBody>
          <a:bodyPr vert="horz" lIns="180000" tIns="90000" rIns="180000" bIns="90000" rtlCol="0" anchor="t" anchorCtr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2000" y="0"/>
            <a:ext cx="8999312" cy="720000"/>
          </a:xfrm>
          <a:prstGeom prst="rect">
            <a:avLst/>
          </a:prstGeom>
        </p:spPr>
        <p:txBody>
          <a:bodyPr vert="horz" lIns="180000" tIns="36000" rIns="91440" bIns="36000" rtlCol="0" anchor="b" anchorCtr="0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3022" y="6580101"/>
            <a:ext cx="2120547" cy="226591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spAutoFit/>
          </a:bodyPr>
          <a:lstStyle>
            <a:lvl1pPr algn="ctr">
              <a:defRPr sz="1000" b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CCEC9E9-DD0D-43A6-BAFF-11EAB4FDD9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799306" y="6504796"/>
            <a:ext cx="3342019" cy="349702"/>
          </a:xfrm>
          <a:prstGeom prst="rect">
            <a:avLst/>
          </a:prstGeom>
        </p:spPr>
        <p:txBody>
          <a:bodyPr vert="horz" wrap="square" lIns="36000" tIns="36000" rIns="36000" bIns="36000" anchor="ctr" anchorCtr="0">
            <a:spAutoFit/>
          </a:bodyPr>
          <a:lstStyle/>
          <a:p>
            <a:pPr algn="r"/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임영현 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(yhlim0129@mangosystem.com)</a:t>
            </a:r>
          </a:p>
          <a:p>
            <a: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kern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김지현 </a:t>
            </a:r>
            <a:r>
              <a:rPr lang="en-US" altLang="ko-KR" sz="900" b="1" kern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(tkdnsk0070@mangosystem.com)</a:t>
            </a:r>
            <a:endParaRPr lang="en-US" altLang="en-US" sz="900" b="1" kern="1200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1436" y="6558223"/>
            <a:ext cx="2243950" cy="233972"/>
          </a:xfrm>
          <a:prstGeom prst="rect">
            <a:avLst/>
          </a:prstGeom>
        </p:spPr>
        <p:txBody>
          <a:bodyPr vert="horz" wrap="square" lIns="36000" tIns="36000" rIns="36000" bIns="36000" anchor="ctr" anchorCtr="0">
            <a:spAutoFit/>
          </a:bodyPr>
          <a:lstStyle/>
          <a:p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QGIS 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고급 및 플러그인 개발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Picture 7" descr="qgis_logo.jp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46449" y="6532405"/>
            <a:ext cx="263237" cy="2948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9" r:id="rId2"/>
    <p:sldLayoutId id="2147483722" r:id="rId3"/>
    <p:sldLayoutId id="2147483728" r:id="rId4"/>
    <p:sldLayoutId id="2147483730" r:id="rId5"/>
    <p:sldLayoutId id="2147483733" r:id="rId6"/>
    <p:sldLayoutId id="2147483731" r:id="rId7"/>
    <p:sldLayoutId id="2147483732" r:id="rId8"/>
    <p:sldLayoutId id="2147483734" r:id="rId9"/>
    <p:sldLayoutId id="2147483724" r:id="rId10"/>
    <p:sldLayoutId id="2147483726" r:id="rId11"/>
    <p:sldLayoutId id="214748372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b="1" kern="1200">
          <a:solidFill>
            <a:schemeClr val="accent6">
              <a:lumMod val="75000"/>
            </a:schemeClr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55600" indent="-35560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Wingdings" pitchFamily="2" charset="2"/>
        <a:buChar char="§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538163" indent="-360363" algn="l" defTabSz="914400" rtl="0" eaLnBrk="1" latinLnBrk="1" hangingPunct="1">
        <a:spcBef>
          <a:spcPct val="20000"/>
        </a:spcBef>
        <a:buClr>
          <a:schemeClr val="accent2"/>
        </a:buClr>
        <a:buSzPct val="120000"/>
        <a:buFont typeface="나눔고딕" pitchFamily="50" charset="-127"/>
        <a:buChar char="–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719138" indent="-355600" algn="l" defTabSz="895350" rtl="0" eaLnBrk="1" latinLnBrk="1" hangingPunct="1">
        <a:spcBef>
          <a:spcPct val="20000"/>
        </a:spcBef>
        <a:buClr>
          <a:schemeClr val="accent3"/>
        </a:buClr>
        <a:buSzPct val="120000"/>
        <a:buFont typeface="나눔고딕" pitchFamily="50" charset="-127"/>
        <a:buChar char="–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895350" indent="-363538" algn="l" defTabSz="914400" rtl="0" eaLnBrk="1" latinLnBrk="1" hangingPunct="1">
        <a:spcBef>
          <a:spcPct val="20000"/>
        </a:spcBef>
        <a:buClr>
          <a:schemeClr val="accent4"/>
        </a:buClr>
        <a:buSzPct val="120000"/>
        <a:buFont typeface="나눔고딕" pitchFamily="50" charset="-127"/>
        <a:buChar char="–"/>
        <a:defRPr sz="16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1076325" indent="-368300" algn="l" defTabSz="914400" rtl="0" eaLnBrk="1" latinLnBrk="1" hangingPunct="1">
        <a:spcBef>
          <a:spcPct val="20000"/>
        </a:spcBef>
        <a:buClr>
          <a:schemeClr val="accent5"/>
        </a:buClr>
        <a:buSzPct val="120000"/>
        <a:buFont typeface="나눔고딕" pitchFamily="50" charset="-127"/>
        <a:buChar char="–"/>
        <a:defRPr sz="12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1076325" indent="0" algn="l" defTabSz="914400" rtl="0" eaLnBrk="1" latinLnBrk="1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257300" indent="0" algn="l" defTabSz="914400" rtl="0" eaLnBrk="1" latinLnBrk="1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438275" indent="0" algn="l" defTabSz="914400" rtl="0" eaLnBrk="1" latinLnBrk="1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609725" indent="0" algn="l" defTabSz="914400" rtl="0" eaLnBrk="1" latinLnBrk="1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rapidlasso.com/2013/09/29/how-to-install-lastools-toolbox-in-qgis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qgis.org/api/" TargetMode="External"/><Relationship Id="rId2" Type="http://schemas.openxmlformats.org/officeDocument/2006/relationships/hyperlink" Target="http://docs.qgis.org/testing/en/docs/pyqgis_developer_cook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python.org/2/tutorial/index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tutorial/index.html" TargetMode="External"/><Relationship Id="rId2" Type="http://schemas.openxmlformats.org/officeDocument/2006/relationships/hyperlink" Target="https://wikidocs.net/book/1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gis.org/api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www.qt.io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hangelog.qgis.org/qgis/version/2.12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qgis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/>
          <p:cNvSpPr>
            <a:spLocks noGrp="1"/>
          </p:cNvSpPr>
          <p:nvPr>
            <p:ph type="ctrTitle"/>
          </p:nvPr>
        </p:nvSpPr>
        <p:spPr>
          <a:xfrm>
            <a:off x="251424" y="3118104"/>
            <a:ext cx="7950744" cy="1470025"/>
          </a:xfrm>
        </p:spPr>
        <p:txBody>
          <a:bodyPr>
            <a:noAutofit/>
          </a:bodyPr>
          <a:lstStyle/>
          <a:p>
            <a:r>
              <a:rPr lang="en-US" altLang="ko-KR" sz="3800" dirty="0" smtClean="0"/>
              <a:t>QGIS </a:t>
            </a:r>
            <a:r>
              <a:rPr lang="ko-KR" altLang="en-US" sz="3800" dirty="0" smtClean="0"/>
              <a:t>고급 및 플러그인 개발</a:t>
            </a:r>
            <a:endParaRPr lang="ko-KR" altLang="en-US" sz="3800" dirty="0"/>
          </a:p>
        </p:txBody>
      </p:sp>
      <p:sp>
        <p:nvSpPr>
          <p:cNvPr id="30" name="부제목 29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오픈소스 </a:t>
            </a:r>
            <a:r>
              <a:rPr lang="en-US" altLang="ko-KR" sz="2400" dirty="0" smtClean="0"/>
              <a:t>GIS </a:t>
            </a:r>
            <a:r>
              <a:rPr lang="ko-KR" altLang="en-US" sz="2400" dirty="0" smtClean="0"/>
              <a:t>개발자 과정</a:t>
            </a:r>
            <a:endParaRPr lang="ko-KR" altLang="en-US" sz="2400" dirty="0"/>
          </a:p>
        </p:txBody>
      </p:sp>
      <p:sp>
        <p:nvSpPr>
          <p:cNvPr id="31" name="제목 28"/>
          <p:cNvSpPr txBox="1">
            <a:spLocks/>
          </p:cNvSpPr>
          <p:nvPr/>
        </p:nvSpPr>
        <p:spPr>
          <a:xfrm>
            <a:off x="251424" y="4335309"/>
            <a:ext cx="8787456" cy="25203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 dirty="0" smtClean="0"/>
              <a:t>2016</a:t>
            </a:r>
            <a:r>
              <a:rPr lang="ko-KR" altLang="en-US" sz="1600" dirty="0" smtClean="0"/>
              <a:t>년 </a:t>
            </a:r>
            <a:r>
              <a:rPr lang="en-US" altLang="ko-KR" sz="1600" dirty="0" smtClean="0"/>
              <a:t>03</a:t>
            </a:r>
            <a:r>
              <a:rPr lang="ko-KR" altLang="en-US" sz="1600" dirty="0" smtClean="0"/>
              <a:t>월 </a:t>
            </a:r>
            <a:r>
              <a:rPr lang="en-US" altLang="ko-KR" sz="1600" dirty="0" smtClean="0"/>
              <a:t>16</a:t>
            </a:r>
            <a:r>
              <a:rPr lang="ko-KR" altLang="en-US" sz="1600" dirty="0" smtClean="0"/>
              <a:t>일</a:t>
            </a:r>
            <a:endParaRPr lang="en-US" altLang="ko-KR" sz="1600" dirty="0" smtClean="0"/>
          </a:p>
          <a:p>
            <a:pPr>
              <a:lnSpc>
                <a:spcPct val="120000"/>
              </a:lnSpc>
            </a:pPr>
            <a:r>
              <a:rPr lang="ko-KR" altLang="en-US" sz="1600" dirty="0" smtClean="0"/>
              <a:t>공간정보아카데미</a:t>
            </a:r>
            <a:endParaRPr lang="en-US" altLang="ko-KR" sz="1600" dirty="0" smtClean="0"/>
          </a:p>
          <a:p>
            <a:pPr>
              <a:lnSpc>
                <a:spcPct val="120000"/>
              </a:lnSpc>
            </a:pPr>
            <a:r>
              <a:rPr lang="ko-KR" altLang="en-US" sz="1600" dirty="0" smtClean="0"/>
              <a:t>오픈소스 </a:t>
            </a:r>
            <a:r>
              <a:rPr lang="en-US" altLang="ko-KR" sz="1600" dirty="0" smtClean="0"/>
              <a:t>GIS </a:t>
            </a:r>
            <a:r>
              <a:rPr lang="ko-KR" altLang="en-US" sz="1600" dirty="0" smtClean="0"/>
              <a:t>개발자 과정</a:t>
            </a:r>
            <a:endParaRPr lang="en-US" altLang="ko-KR" sz="1600" dirty="0" smtClean="0"/>
          </a:p>
          <a:p>
            <a:pPr>
              <a:lnSpc>
                <a:spcPct val="120000"/>
              </a:lnSpc>
            </a:pPr>
            <a:endParaRPr lang="en-US" altLang="ko-KR" sz="2000" dirty="0" smtClean="0"/>
          </a:p>
          <a:p>
            <a:pPr>
              <a:lnSpc>
                <a:spcPct val="120000"/>
              </a:lnSpc>
            </a:pPr>
            <a:r>
              <a:rPr lang="en-US" altLang="ko-KR" sz="2000" dirty="0" smtClean="0"/>
              <a:t>(</a:t>
            </a:r>
            <a:r>
              <a:rPr lang="ko-KR" altLang="en-US" sz="2000" dirty="0" smtClean="0"/>
              <a:t>주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망고시스템</a:t>
            </a:r>
          </a:p>
          <a:p>
            <a:pPr>
              <a:lnSpc>
                <a:spcPct val="120000"/>
              </a:lnSpc>
            </a:pPr>
            <a:r>
              <a:rPr lang="ko-KR" altLang="en-US" sz="2000" dirty="0" smtClean="0"/>
              <a:t>임영현 </a:t>
            </a:r>
            <a:r>
              <a:rPr lang="en-US" altLang="ko-KR" sz="2000" dirty="0" smtClean="0"/>
              <a:t>(yhlim0129@mangosystem.com)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김지현 </a:t>
            </a:r>
            <a:r>
              <a:rPr lang="en-US" altLang="ko-KR" sz="2000" dirty="0"/>
              <a:t>(tkdnsk0070@mangosystem.com)</a:t>
            </a:r>
            <a:endParaRPr lang="en-US" altLang="en-US" sz="2000" dirty="0"/>
          </a:p>
        </p:txBody>
      </p:sp>
      <p:pic>
        <p:nvPicPr>
          <p:cNvPr id="1026" name="Picture 2" descr="D:\PROJECT\004.OSGEO\20121012_FOSS4G KOREA\LOGO\OSGeo-Korean-LC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28" b="16098"/>
          <a:stretch/>
        </p:blipFill>
        <p:spPr bwMode="auto">
          <a:xfrm>
            <a:off x="95150" y="5215428"/>
            <a:ext cx="2530087" cy="162021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qgis_log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80845" y="2858291"/>
            <a:ext cx="758035" cy="8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6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Ⅰ-4. </a:t>
            </a:r>
            <a:r>
              <a:rPr lang="en-US" altLang="ko-KR" dirty="0"/>
              <a:t>QGIS </a:t>
            </a:r>
            <a:r>
              <a:rPr lang="en-US" altLang="ko-KR" dirty="0" smtClean="0"/>
              <a:t>Wien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QGIS 2.12 </a:t>
            </a:r>
            <a:r>
              <a:rPr lang="en-US" altLang="ko-KR" sz="2000" b="1" dirty="0" err="1" smtClean="0"/>
              <a:t>ChangeLog</a:t>
            </a:r>
            <a:endParaRPr lang="en-US" altLang="ko-KR" sz="2000" b="1" dirty="0" smtClean="0"/>
          </a:p>
          <a:p>
            <a:endParaRPr lang="en-US" altLang="ko-KR" sz="500" dirty="0"/>
          </a:p>
          <a:p>
            <a:pPr lvl="1"/>
            <a:r>
              <a:rPr lang="en-US" altLang="ko-KR" sz="1600" b="1" dirty="0"/>
              <a:t>http://www.qgis.org/ko/site/forusers/visualchangelog212/index.html </a:t>
            </a:r>
            <a:endParaRPr lang="en-US" altLang="ko-KR" sz="1600" b="1" dirty="0" smtClean="0"/>
          </a:p>
          <a:p>
            <a:pPr lvl="1"/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New welcome screen : </a:t>
            </a:r>
            <a:r>
              <a:rPr lang="ko-KR" altLang="en-US" sz="1600" dirty="0" smtClean="0"/>
              <a:t>새로운 시작 화면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최근의 프로젝트 목록이 표시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New Expressions Functions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num_points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geom</a:t>
            </a:r>
            <a:r>
              <a:rPr lang="en-US" altLang="ko-KR" sz="1600" dirty="0" smtClean="0"/>
              <a:t>), area(</a:t>
            </a:r>
            <a:r>
              <a:rPr lang="en-US" altLang="ko-KR" sz="1600" dirty="0" err="1" smtClean="0"/>
              <a:t>geom</a:t>
            </a:r>
            <a:r>
              <a:rPr lang="en-US" altLang="ko-KR" sz="1600" dirty="0" smtClean="0"/>
              <a:t>), length(</a:t>
            </a:r>
            <a:r>
              <a:rPr lang="en-US" altLang="ko-KR" sz="1600" dirty="0" err="1" smtClean="0"/>
              <a:t>geom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등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Browser Panel </a:t>
            </a:r>
            <a:r>
              <a:rPr lang="ko-KR" altLang="en-US" sz="1600" dirty="0" smtClean="0"/>
              <a:t>에서 </a:t>
            </a:r>
            <a:r>
              <a:rPr lang="en-US" altLang="ko-KR" sz="1600" dirty="0" err="1" smtClean="0"/>
              <a:t>PostGIS</a:t>
            </a:r>
            <a:r>
              <a:rPr lang="ko-KR" altLang="en-US" sz="1600" dirty="0" smtClean="0"/>
              <a:t>와 연결 기능 및 </a:t>
            </a:r>
            <a:r>
              <a:rPr lang="en-US" altLang="ko-KR" sz="1600" dirty="0" err="1" smtClean="0"/>
              <a:t>PostGIS</a:t>
            </a:r>
            <a:r>
              <a:rPr lang="en-US" altLang="ko-KR" sz="1600" dirty="0" smtClean="0"/>
              <a:t> Provider</a:t>
            </a:r>
            <a:r>
              <a:rPr lang="ko-KR" altLang="en-US" sz="1600" dirty="0" smtClean="0"/>
              <a:t> 개선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User Interface Theme</a:t>
            </a:r>
            <a:r>
              <a:rPr lang="ko-KR" altLang="en-US" sz="1600" dirty="0" smtClean="0"/>
              <a:t>를 제공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Expression </a:t>
            </a:r>
            <a:r>
              <a:rPr lang="ko-KR" altLang="en-US" sz="1600" dirty="0" err="1" smtClean="0"/>
              <a:t>위젯에서</a:t>
            </a:r>
            <a:r>
              <a:rPr lang="ko-KR" altLang="en-US" sz="1600" dirty="0" smtClean="0"/>
              <a:t> 필드 값을 </a:t>
            </a:r>
            <a:r>
              <a:rPr lang="ko-KR" altLang="en-US" sz="1600" dirty="0" err="1" smtClean="0"/>
              <a:t>필터링</a:t>
            </a:r>
            <a:r>
              <a:rPr lang="ko-KR" altLang="en-US" sz="1600" dirty="0" smtClean="0"/>
              <a:t> 할 수 있도록 기능 개선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Digitizing </a:t>
            </a:r>
            <a:r>
              <a:rPr lang="ko-KR" altLang="en-US" sz="1600" dirty="0" smtClean="0"/>
              <a:t>기능 개선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Labelling </a:t>
            </a:r>
            <a:r>
              <a:rPr lang="ko-KR" altLang="en-US" sz="1600" dirty="0" smtClean="0"/>
              <a:t>기능 개선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Map Composer : Atlas Navigation </a:t>
            </a:r>
            <a:r>
              <a:rPr lang="ko-KR" altLang="en-US" sz="1600" dirty="0" smtClean="0"/>
              <a:t>개선 등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Python Console</a:t>
            </a:r>
            <a:r>
              <a:rPr lang="ko-KR" altLang="en-US" sz="1600" dirty="0" smtClean="0"/>
              <a:t>에서 외부 에디터를 통해 스크립트 열기 기능 추가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err="1" smtClean="0"/>
              <a:t>Symbology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관련 기능 개선 및 추가 등등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14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Ⅱ. </a:t>
            </a:r>
            <a:r>
              <a:rPr lang="ko-KR" altLang="en-US" sz="4000" dirty="0" smtClean="0"/>
              <a:t>분석 </a:t>
            </a:r>
            <a:r>
              <a:rPr lang="ko-KR" altLang="en-US" sz="4000" dirty="0" err="1" smtClean="0"/>
              <a:t>툴박스의</a:t>
            </a:r>
            <a:r>
              <a:rPr lang="ko-KR" altLang="en-US" sz="4000" dirty="0" smtClean="0"/>
              <a:t> 이해 및 활용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611473" y="4869192"/>
            <a:ext cx="7921055" cy="183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25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일러두기 </a:t>
            </a:r>
            <a:r>
              <a:rPr lang="en-US" altLang="ko-KR" sz="25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자료는 모두 </a:t>
            </a:r>
            <a:r>
              <a:rPr lang="en-US" altLang="ko-KR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Creative Commons License CC-BY-NC</a:t>
            </a:r>
            <a:r>
              <a:rPr lang="ko-KR" altLang="en-US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따릅니다</a:t>
            </a:r>
            <a:r>
              <a:rPr lang="en-US" altLang="ko-KR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교재에서 사용하는 이미지의 </a:t>
            </a:r>
            <a:r>
              <a:rPr lang="en-US" altLang="ko-KR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버전은 최신 버전과 다를 수 있으나</a:t>
            </a:r>
            <a:r>
              <a:rPr lang="en-US" altLang="ko-KR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기능상 차이는 없습니다</a:t>
            </a:r>
            <a:r>
              <a:rPr lang="en-US" altLang="ko-KR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교재에서 사용하는 샘플 데이터 셋은 실제 정보와 다르므로 교육용 이외에는 사용할 수 없습니다</a:t>
            </a:r>
            <a:r>
              <a:rPr lang="en-US" altLang="ko-KR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sz="14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61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Ⅱ-1. QGIS Processing Framework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QGIS </a:t>
            </a:r>
            <a:r>
              <a:rPr lang="ko-KR" altLang="en-US" sz="2000" b="1" dirty="0" smtClean="0"/>
              <a:t>분석 프레임워크</a:t>
            </a:r>
            <a:endParaRPr lang="en-US" altLang="ko-KR" sz="2000" b="1" dirty="0" smtClean="0"/>
          </a:p>
          <a:p>
            <a:endParaRPr lang="en-US" altLang="ko-KR" sz="500" dirty="0"/>
          </a:p>
          <a:p>
            <a:pPr lvl="1"/>
            <a:r>
              <a:rPr kumimoji="1" lang="en-US" altLang="ko-KR" sz="1600" dirty="0">
                <a:solidFill>
                  <a:srgbClr val="000000"/>
                </a:solidFill>
              </a:rPr>
              <a:t>GDAL/OGR, GRASS, SAGA GIS, OTB, Native QGIS </a:t>
            </a:r>
            <a:r>
              <a:rPr kumimoji="1" lang="ko-KR" altLang="en-US" sz="1600" dirty="0">
                <a:solidFill>
                  <a:srgbClr val="000000"/>
                </a:solidFill>
              </a:rPr>
              <a:t>알고리즘</a:t>
            </a:r>
            <a:r>
              <a:rPr kumimoji="1" lang="en-US" altLang="ko-KR" sz="1600" dirty="0">
                <a:solidFill>
                  <a:srgbClr val="000000"/>
                </a:solidFill>
              </a:rPr>
              <a:t>, R, </a:t>
            </a:r>
            <a:r>
              <a:rPr kumimoji="1" lang="en-US" altLang="ko-KR" sz="1600" dirty="0" err="1">
                <a:solidFill>
                  <a:srgbClr val="000000"/>
                </a:solidFill>
              </a:rPr>
              <a:t>TauDEM</a:t>
            </a:r>
            <a:r>
              <a:rPr kumimoji="1" lang="en-US" altLang="ko-KR" sz="1600" dirty="0">
                <a:solidFill>
                  <a:srgbClr val="000000"/>
                </a:solidFill>
              </a:rPr>
              <a:t>, LiDAR data </a:t>
            </a:r>
            <a:r>
              <a:rPr kumimoji="1" lang="ko-KR" altLang="en-US" sz="1600" dirty="0">
                <a:solidFill>
                  <a:srgbClr val="000000"/>
                </a:solidFill>
              </a:rPr>
              <a:t>등 내</a:t>
            </a:r>
            <a:r>
              <a:rPr kumimoji="1" lang="en-US" altLang="ko-KR" sz="1600" dirty="0">
                <a:solidFill>
                  <a:srgbClr val="000000"/>
                </a:solidFill>
              </a:rPr>
              <a:t>/</a:t>
            </a:r>
            <a:r>
              <a:rPr kumimoji="1" lang="ko-KR" altLang="en-US" sz="1600" dirty="0">
                <a:solidFill>
                  <a:srgbClr val="000000"/>
                </a:solidFill>
              </a:rPr>
              <a:t>외부 분석기능을 활용할 수 있도록 하는 </a:t>
            </a:r>
            <a:r>
              <a:rPr kumimoji="1" lang="ko-KR" altLang="en-US" sz="1600" dirty="0" smtClean="0">
                <a:solidFill>
                  <a:srgbClr val="000000"/>
                </a:solidFill>
              </a:rPr>
              <a:t>체계</a:t>
            </a:r>
            <a:endParaRPr kumimoji="1" lang="en-US" altLang="ko-KR" sz="1600" dirty="0" smtClean="0">
              <a:solidFill>
                <a:srgbClr val="000000"/>
              </a:solidFill>
            </a:endParaRPr>
          </a:p>
          <a:p>
            <a:pPr lvl="1"/>
            <a:r>
              <a:rPr kumimoji="1" lang="en-US" altLang="ko-KR" sz="1600" dirty="0">
                <a:solidFill>
                  <a:srgbClr val="000000"/>
                </a:solidFill>
              </a:rPr>
              <a:t>Processing Toolbox, Graphical Modeler, Commander </a:t>
            </a:r>
            <a:r>
              <a:rPr kumimoji="1" lang="ko-KR" altLang="en-US" sz="1600" dirty="0">
                <a:solidFill>
                  <a:srgbClr val="000000"/>
                </a:solidFill>
              </a:rPr>
              <a:t>등으로 구성되며 사용자 정의 스크립트 추가 </a:t>
            </a:r>
            <a:r>
              <a:rPr kumimoji="1" lang="ko-KR" altLang="en-US" sz="1600" dirty="0" smtClean="0">
                <a:solidFill>
                  <a:srgbClr val="000000"/>
                </a:solidFill>
              </a:rPr>
              <a:t>가능</a:t>
            </a:r>
            <a:endParaRPr kumimoji="1" lang="ko-KR" altLang="en-US" sz="1600" dirty="0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539" y="2719089"/>
            <a:ext cx="7773502" cy="352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24" y="3284984"/>
            <a:ext cx="2926611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61772" y="4191152"/>
            <a:ext cx="3535474" cy="222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7632408" y="3519012"/>
            <a:ext cx="1152128" cy="36004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툴박스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178035" y="5268057"/>
            <a:ext cx="1152128" cy="36004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모델러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1448" y="4827087"/>
            <a:ext cx="864096" cy="36004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툴</a:t>
            </a:r>
          </a:p>
        </p:txBody>
      </p:sp>
    </p:spTree>
    <p:extLst>
      <p:ext uri="{BB962C8B-B14F-4D97-AF65-F5344CB8AC3E}">
        <p14:creationId xmlns:p14="http://schemas.microsoft.com/office/powerpoint/2010/main" val="3075000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Ⅱ-2. </a:t>
            </a:r>
            <a:r>
              <a:rPr lang="ko-KR" altLang="en-US" dirty="0" smtClean="0"/>
              <a:t>환경설정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General, Models, Scripts </a:t>
            </a:r>
            <a:r>
              <a:rPr lang="ko-KR" altLang="en-US" sz="2000" b="1" dirty="0" smtClean="0"/>
              <a:t>환경설정</a:t>
            </a:r>
            <a:endParaRPr lang="en-US" altLang="ko-KR" sz="2000" b="1" dirty="0" smtClean="0"/>
          </a:p>
          <a:p>
            <a:endParaRPr lang="en-US" altLang="ko-KR" sz="500" dirty="0"/>
          </a:p>
          <a:p>
            <a:pPr lvl="1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0070C0"/>
                </a:solidFill>
              </a:rPr>
              <a:t>General</a:t>
            </a:r>
            <a:r>
              <a:rPr lang="en-US" altLang="ko-KR" sz="1600" dirty="0" smtClean="0"/>
              <a:t> : </a:t>
            </a:r>
            <a:r>
              <a:rPr lang="ko-KR" altLang="en-US" sz="1600" dirty="0" smtClean="0"/>
              <a:t>전역 분석 환경 설정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0070C0"/>
                </a:solidFill>
              </a:rPr>
              <a:t>Models</a:t>
            </a:r>
            <a:r>
              <a:rPr lang="en-US" altLang="ko-KR" sz="1600" dirty="0" smtClean="0"/>
              <a:t> : Graphical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모델러</a:t>
            </a:r>
            <a:r>
              <a:rPr lang="ko-KR" altLang="en-US" sz="1600" dirty="0" smtClean="0"/>
              <a:t> 활성화 및 저장 폴더 설정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0070C0"/>
                </a:solidFill>
              </a:rPr>
              <a:t>Scripts</a:t>
            </a:r>
            <a:r>
              <a:rPr lang="en-US" altLang="ko-KR" sz="1600" dirty="0" smtClean="0"/>
              <a:t> : </a:t>
            </a:r>
            <a:r>
              <a:rPr lang="ko-KR" altLang="en-US" sz="1600" dirty="0" smtClean="0"/>
              <a:t>사용자 스크립트 활성화 및 저장 폴더 설정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18" y="2978940"/>
            <a:ext cx="4257568" cy="3173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012" y="2978940"/>
            <a:ext cx="4257568" cy="3173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4686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Ⅱ-2. </a:t>
            </a:r>
            <a:r>
              <a:rPr lang="ko-KR" altLang="en-US" dirty="0" smtClean="0"/>
              <a:t>환경설정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Provider </a:t>
            </a:r>
            <a:r>
              <a:rPr lang="ko-KR" altLang="en-US" sz="2000" b="1" dirty="0" smtClean="0"/>
              <a:t>환경 설정</a:t>
            </a:r>
            <a:endParaRPr lang="en-US" altLang="ko-KR" sz="2000" b="1" dirty="0" smtClean="0"/>
          </a:p>
          <a:p>
            <a:endParaRPr lang="en-US" altLang="ko-KR" sz="500" dirty="0"/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</a:rPr>
              <a:t>사용 가능한 분석 도구의 활성화</a:t>
            </a:r>
            <a:r>
              <a:rPr lang="en-US" altLang="ko-KR" sz="1600" dirty="0">
                <a:solidFill>
                  <a:srgbClr val="000000"/>
                </a:solidFill>
              </a:rPr>
              <a:t>/</a:t>
            </a:r>
            <a:r>
              <a:rPr lang="ko-KR" altLang="en-US" sz="1600" dirty="0">
                <a:solidFill>
                  <a:srgbClr val="000000"/>
                </a:solidFill>
              </a:rPr>
              <a:t>비활성화</a:t>
            </a:r>
            <a:r>
              <a:rPr lang="en-US" altLang="ko-KR" sz="1600" dirty="0">
                <a:solidFill>
                  <a:srgbClr val="000000"/>
                </a:solidFill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</a:rPr>
              <a:t>경로 설정 등의 환경 </a:t>
            </a:r>
            <a:r>
              <a:rPr lang="ko-KR" altLang="en-US" sz="1600" dirty="0" smtClean="0">
                <a:solidFill>
                  <a:srgbClr val="000000"/>
                </a:solidFill>
              </a:rPr>
              <a:t>설정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</a:rPr>
              <a:t>기본 프로그램 경로 설정 </a:t>
            </a:r>
            <a:r>
              <a:rPr lang="ko-KR" altLang="en-US" sz="1600" dirty="0" smtClean="0">
                <a:solidFill>
                  <a:srgbClr val="000000"/>
                </a:solidFill>
              </a:rPr>
              <a:t>예</a:t>
            </a:r>
            <a:endParaRPr lang="en-US" altLang="ko-KR" sz="1600" dirty="0" smtClean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C:\Program Files\QGIS Wien\apps\grass\grass-6.4.3</a:t>
            </a:r>
            <a:endParaRPr lang="en-US" altLang="ko-KR" sz="1200" dirty="0" smtClean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C:\Program Files\QGIS Wien\apps\saga</a:t>
            </a:r>
            <a:endParaRPr lang="en-US" altLang="ko-KR" sz="1200" dirty="0" smtClean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</a:rPr>
              <a:t>표준 </a:t>
            </a:r>
            <a:r>
              <a:rPr lang="ko-KR" altLang="en-US" sz="1200" dirty="0" err="1" smtClean="0">
                <a:solidFill>
                  <a:srgbClr val="000000"/>
                </a:solidFill>
              </a:rPr>
              <a:t>인스톨러를</a:t>
            </a:r>
            <a:r>
              <a:rPr lang="ko-KR" altLang="en-US" sz="1200" dirty="0" smtClean="0">
                <a:solidFill>
                  <a:srgbClr val="000000"/>
                </a:solidFill>
              </a:rPr>
              <a:t> </a:t>
            </a:r>
            <a:r>
              <a:rPr lang="ko-KR" altLang="en-US" sz="1200" dirty="0">
                <a:solidFill>
                  <a:srgbClr val="000000"/>
                </a:solidFill>
              </a:rPr>
              <a:t>사용하는 경우 </a:t>
            </a:r>
            <a:r>
              <a:rPr lang="en-US" altLang="ko-KR" sz="1200" dirty="0">
                <a:solidFill>
                  <a:srgbClr val="000000"/>
                </a:solidFill>
              </a:rPr>
              <a:t>GRASS, SAGA GIS</a:t>
            </a:r>
            <a:r>
              <a:rPr lang="ko-KR" altLang="en-US" sz="1200" dirty="0">
                <a:solidFill>
                  <a:srgbClr val="000000"/>
                </a:solidFill>
              </a:rPr>
              <a:t>는 기본으로 설치되므로 경로 확인만 필요</a:t>
            </a: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20" y="3281708"/>
            <a:ext cx="4061668" cy="302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884" y="3281708"/>
            <a:ext cx="4061668" cy="302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781628" y="3625297"/>
            <a:ext cx="2790372" cy="338554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http://www.saga-gis.org</a:t>
            </a: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92216" y="3625297"/>
            <a:ext cx="2689232" cy="338554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http://grass.osgeo.org/</a:t>
            </a: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807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Ⅱ-2. </a:t>
            </a:r>
            <a:r>
              <a:rPr lang="ko-KR" altLang="en-US" dirty="0" smtClean="0"/>
              <a:t>환경설정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Provider </a:t>
            </a:r>
            <a:r>
              <a:rPr lang="ko-KR" altLang="en-US" sz="2000" b="1" dirty="0" smtClean="0"/>
              <a:t>환경 설정 </a:t>
            </a:r>
            <a:r>
              <a:rPr lang="en-US" altLang="ko-KR" sz="2000" b="1" dirty="0" smtClean="0"/>
              <a:t>- R</a:t>
            </a:r>
          </a:p>
          <a:p>
            <a:endParaRPr lang="en-US" altLang="ko-KR" sz="500" dirty="0"/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R </a:t>
            </a:r>
            <a:r>
              <a:rPr lang="ko-KR" altLang="en-US" sz="1600" dirty="0">
                <a:solidFill>
                  <a:srgbClr val="000000"/>
                </a:solidFill>
              </a:rPr>
              <a:t>홈페이지에서 최신 버전의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ko-KR" altLang="en-US" sz="1600" dirty="0">
                <a:solidFill>
                  <a:srgbClr val="000000"/>
                </a:solidFill>
              </a:rPr>
              <a:t>프로그램 다운로드 또는 샘플 데이터 폴더의 </a:t>
            </a:r>
            <a:r>
              <a:rPr lang="ko-KR" altLang="en-US" sz="1600" dirty="0" smtClean="0">
                <a:solidFill>
                  <a:srgbClr val="000000"/>
                </a:solidFill>
              </a:rPr>
              <a:t>프로그램 </a:t>
            </a:r>
            <a:r>
              <a:rPr lang="en-US" altLang="ko-KR" sz="1600" dirty="0" smtClean="0">
                <a:solidFill>
                  <a:srgbClr val="000000"/>
                </a:solidFill>
              </a:rPr>
              <a:t>(</a:t>
            </a:r>
            <a:r>
              <a:rPr lang="en-US" altLang="ko-KR" sz="1600" dirty="0">
                <a:solidFill>
                  <a:srgbClr val="000000"/>
                </a:solidFill>
              </a:rPr>
              <a:t>R-3.0.2-win.exe) </a:t>
            </a:r>
            <a:r>
              <a:rPr lang="ko-KR" altLang="en-US" sz="1600" dirty="0">
                <a:solidFill>
                  <a:srgbClr val="000000"/>
                </a:solidFill>
              </a:rPr>
              <a:t>설치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</a:rPr>
              <a:t>추가 프로그램 경로 설정 예</a:t>
            </a:r>
            <a:endParaRPr lang="en-US" altLang="ko-KR" sz="1600" dirty="0" smtClean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C:\Program </a:t>
            </a:r>
            <a:r>
              <a:rPr lang="en-US" altLang="ko-KR" sz="1200" dirty="0" smtClean="0">
                <a:solidFill>
                  <a:srgbClr val="000000"/>
                </a:solidFill>
              </a:rPr>
              <a:t>Files\R\R-3.0.2</a:t>
            </a:r>
          </a:p>
          <a:p>
            <a:pPr lvl="2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</a:rPr>
              <a:t>64bit </a:t>
            </a:r>
            <a:r>
              <a:rPr lang="ko-KR" altLang="en-US" sz="1200" dirty="0" smtClean="0">
                <a:solidFill>
                  <a:srgbClr val="000000"/>
                </a:solidFill>
              </a:rPr>
              <a:t>사용자는 </a:t>
            </a:r>
            <a:r>
              <a:rPr lang="en-US" altLang="ko-KR" sz="1200" dirty="0" smtClean="0">
                <a:solidFill>
                  <a:srgbClr val="000000"/>
                </a:solidFill>
              </a:rPr>
              <a:t>“Use 64 bit Version” </a:t>
            </a:r>
            <a:r>
              <a:rPr lang="ko-KR" altLang="en-US" sz="1200" dirty="0" smtClean="0">
                <a:solidFill>
                  <a:srgbClr val="000000"/>
                </a:solidFill>
              </a:rPr>
              <a:t>체크</a:t>
            </a:r>
            <a:endParaRPr lang="en-US" altLang="ko-KR" sz="1200" dirty="0" smtClean="0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2" y="3489280"/>
            <a:ext cx="3903960" cy="291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40" y="2348856"/>
            <a:ext cx="2970396" cy="222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128" y="3767620"/>
            <a:ext cx="3214921" cy="252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120246" y="4350614"/>
            <a:ext cx="2891946" cy="338554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http://www.r-project.org/</a:t>
            </a: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Picture 4" descr="C:\Users\MapPlus\AppData\Local\Temp\processing\33b4cb89df284f8a9ff1558766beae2c\RPLOTS.html.png"/>
          <p:cNvPicPr>
            <a:picLocks noChangeAspect="1" noChangeArrowheads="1"/>
          </p:cNvPicPr>
          <p:nvPr/>
        </p:nvPicPr>
        <p:blipFill>
          <a:blip r:embed="rId5" cstate="print"/>
          <a:srcRect l="10870" t="13043" r="6522" b="17391"/>
          <a:stretch>
            <a:fillRect/>
          </a:stretch>
        </p:blipFill>
        <p:spPr bwMode="auto">
          <a:xfrm>
            <a:off x="4662012" y="4817280"/>
            <a:ext cx="1803805" cy="15189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906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Ⅱ-2. </a:t>
            </a:r>
            <a:r>
              <a:rPr lang="ko-KR" altLang="en-US" dirty="0" smtClean="0"/>
              <a:t>환경설정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R </a:t>
            </a:r>
            <a:r>
              <a:rPr lang="ko-KR" altLang="en-US" sz="2000" b="1" dirty="0" smtClean="0"/>
              <a:t>활용 예</a:t>
            </a:r>
            <a:endParaRPr lang="en-US" altLang="ko-KR" sz="2000" b="1" dirty="0" smtClean="0"/>
          </a:p>
          <a:p>
            <a:endParaRPr lang="en-US" altLang="ko-KR" sz="500" dirty="0"/>
          </a:p>
          <a:p>
            <a:pPr lvl="1">
              <a:lnSpc>
                <a:spcPct val="150000"/>
              </a:lnSpc>
            </a:pPr>
            <a:r>
              <a:rPr lang="ko-KR" altLang="en-US" sz="1300" dirty="0">
                <a:solidFill>
                  <a:srgbClr val="000000"/>
                </a:solidFill>
              </a:rPr>
              <a:t>샘플 데이터 폴더에서 </a:t>
            </a:r>
            <a:r>
              <a:rPr lang="en-US" altLang="ko-KR" sz="1300" b="1" dirty="0" err="1" smtClean="0">
                <a:solidFill>
                  <a:srgbClr val="0070C0"/>
                </a:solidFill>
              </a:rPr>
              <a:t>admin_emd.shp</a:t>
            </a:r>
            <a:r>
              <a:rPr lang="en-US" altLang="ko-KR" sz="1300" dirty="0" smtClean="0">
                <a:solidFill>
                  <a:srgbClr val="000000"/>
                </a:solidFill>
              </a:rPr>
              <a:t> </a:t>
            </a:r>
            <a:r>
              <a:rPr lang="ko-KR" altLang="en-US" sz="1300" dirty="0">
                <a:solidFill>
                  <a:srgbClr val="000000"/>
                </a:solidFill>
              </a:rPr>
              <a:t>파일 </a:t>
            </a:r>
            <a:r>
              <a:rPr lang="ko-KR" altLang="en-US" sz="1300" dirty="0" smtClean="0">
                <a:solidFill>
                  <a:srgbClr val="000000"/>
                </a:solidFill>
              </a:rPr>
              <a:t>불러오기</a:t>
            </a:r>
            <a:endParaRPr lang="en-US" altLang="ko-KR" sz="1300" dirty="0" smtClean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R-&gt;Tools-&gt; Get R Scripts from on-line scripts collection -&gt; Quadrat analysis, Histogram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인스톨</a:t>
            </a:r>
            <a:endParaRPr lang="ko-KR" altLang="en-US" sz="13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rgbClr val="000000"/>
                </a:solidFill>
              </a:rPr>
              <a:t>R </a:t>
            </a:r>
            <a:r>
              <a:rPr lang="ko-KR" altLang="en-US" sz="1300" dirty="0" err="1">
                <a:solidFill>
                  <a:srgbClr val="000000"/>
                </a:solidFill>
              </a:rPr>
              <a:t>툴박스에서</a:t>
            </a:r>
            <a:r>
              <a:rPr lang="ko-KR" altLang="en-US" sz="1300" dirty="0">
                <a:solidFill>
                  <a:srgbClr val="000000"/>
                </a:solidFill>
              </a:rPr>
              <a:t> 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Histogram</a:t>
            </a:r>
            <a:r>
              <a:rPr lang="en-US" altLang="ko-KR" sz="1300" dirty="0" smtClean="0">
                <a:solidFill>
                  <a:srgbClr val="000000"/>
                </a:solidFill>
              </a:rPr>
              <a:t> </a:t>
            </a:r>
            <a:r>
              <a:rPr lang="ko-KR" altLang="en-US" sz="1300" dirty="0">
                <a:solidFill>
                  <a:srgbClr val="000000"/>
                </a:solidFill>
              </a:rPr>
              <a:t>실행 후 결과 확인</a:t>
            </a:r>
          </a:p>
          <a:p>
            <a:pPr lvl="1">
              <a:lnSpc>
                <a:spcPct val="150000"/>
              </a:lnSpc>
            </a:pPr>
            <a:r>
              <a:rPr lang="en-US" altLang="ko-KR" sz="1300" dirty="0" err="1">
                <a:solidFill>
                  <a:srgbClr val="000000"/>
                </a:solidFill>
              </a:rPr>
              <a:t>admin_emd.shp</a:t>
            </a:r>
            <a:r>
              <a:rPr lang="en-US" altLang="ko-KR" sz="1300" dirty="0">
                <a:solidFill>
                  <a:srgbClr val="000000"/>
                </a:solidFill>
              </a:rPr>
              <a:t> </a:t>
            </a:r>
            <a:r>
              <a:rPr lang="ko-KR" altLang="en-US" sz="1300" dirty="0">
                <a:solidFill>
                  <a:srgbClr val="000000"/>
                </a:solidFill>
              </a:rPr>
              <a:t>파일을 </a:t>
            </a:r>
            <a:r>
              <a:rPr lang="en-US" altLang="ko-KR" sz="1300" dirty="0">
                <a:solidFill>
                  <a:srgbClr val="000000"/>
                </a:solidFill>
              </a:rPr>
              <a:t>QGIS </a:t>
            </a:r>
            <a:r>
              <a:rPr lang="ko-KR" altLang="en-US" sz="1300" dirty="0">
                <a:solidFill>
                  <a:srgbClr val="000000"/>
                </a:solidFill>
              </a:rPr>
              <a:t>기본 알고리즘의 </a:t>
            </a:r>
            <a:r>
              <a:rPr lang="en-US" altLang="ko-KR" sz="1300" dirty="0">
                <a:solidFill>
                  <a:srgbClr val="000000"/>
                </a:solidFill>
              </a:rPr>
              <a:t>Polygon centroid </a:t>
            </a:r>
            <a:r>
              <a:rPr lang="ko-KR" altLang="en-US" sz="1300" dirty="0">
                <a:solidFill>
                  <a:srgbClr val="000000"/>
                </a:solidFill>
              </a:rPr>
              <a:t>툴을 </a:t>
            </a:r>
            <a:r>
              <a:rPr lang="ko-KR" altLang="en-US" sz="1300" dirty="0" smtClean="0">
                <a:solidFill>
                  <a:srgbClr val="000000"/>
                </a:solidFill>
              </a:rPr>
              <a:t>이용해  </a:t>
            </a:r>
            <a:r>
              <a:rPr lang="en-US" altLang="ko-KR" sz="1300" dirty="0" err="1">
                <a:solidFill>
                  <a:srgbClr val="000000"/>
                </a:solidFill>
              </a:rPr>
              <a:t>admin_emd_point</a:t>
            </a:r>
            <a:r>
              <a:rPr lang="ko-KR" altLang="en-US" sz="1300" dirty="0">
                <a:solidFill>
                  <a:srgbClr val="000000"/>
                </a:solidFill>
              </a:rPr>
              <a:t>로 변환</a:t>
            </a: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rgbClr val="000000"/>
                </a:solidFill>
              </a:rPr>
              <a:t>R </a:t>
            </a:r>
            <a:r>
              <a:rPr lang="ko-KR" altLang="en-US" sz="1300" dirty="0" err="1">
                <a:solidFill>
                  <a:srgbClr val="000000"/>
                </a:solidFill>
              </a:rPr>
              <a:t>툴박스에서</a:t>
            </a:r>
            <a:r>
              <a:rPr lang="ko-KR" altLang="en-US" sz="1300" dirty="0">
                <a:solidFill>
                  <a:srgbClr val="000000"/>
                </a:solidFill>
              </a:rPr>
              <a:t> 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Quadrat </a:t>
            </a:r>
            <a:r>
              <a:rPr lang="en-US" altLang="ko-KR" sz="1300" b="1" dirty="0">
                <a:solidFill>
                  <a:srgbClr val="FF0000"/>
                </a:solidFill>
              </a:rPr>
              <a:t>analysis</a:t>
            </a:r>
            <a:r>
              <a:rPr lang="en-US" altLang="ko-KR" sz="1300" dirty="0">
                <a:solidFill>
                  <a:srgbClr val="000000"/>
                </a:solidFill>
              </a:rPr>
              <a:t> </a:t>
            </a:r>
            <a:r>
              <a:rPr lang="ko-KR" altLang="en-US" sz="1300" dirty="0">
                <a:solidFill>
                  <a:srgbClr val="000000"/>
                </a:solidFill>
              </a:rPr>
              <a:t>실행 후 결과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22" y="3154803"/>
            <a:ext cx="4179476" cy="3244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521" y="3154802"/>
            <a:ext cx="4179476" cy="3244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7377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Ⅱ-2. </a:t>
            </a:r>
            <a:r>
              <a:rPr lang="ko-KR" altLang="en-US" dirty="0" smtClean="0"/>
              <a:t>환경설정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Provider </a:t>
            </a:r>
            <a:r>
              <a:rPr lang="ko-KR" altLang="en-US" sz="2000" b="1" dirty="0" smtClean="0"/>
              <a:t>환경 설정 </a:t>
            </a:r>
            <a:r>
              <a:rPr lang="en-US" altLang="ko-KR" sz="2000" b="1" dirty="0" smtClean="0"/>
              <a:t>– </a:t>
            </a:r>
            <a:r>
              <a:rPr lang="en-US" altLang="ko-KR" sz="2000" b="1" dirty="0" err="1" smtClean="0"/>
              <a:t>Orfeo</a:t>
            </a:r>
            <a:r>
              <a:rPr lang="en-US" altLang="ko-KR" sz="2000" b="1" dirty="0" smtClean="0"/>
              <a:t> Toolbox (OTB)</a:t>
            </a:r>
          </a:p>
          <a:p>
            <a:endParaRPr lang="en-US" altLang="ko-KR" sz="500" dirty="0"/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샘플 데이터 폴더의 프로그램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(osgeo4w-setup-x86.exe)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을 통해 다음 프로그램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</a:rPr>
              <a:t>설치</a:t>
            </a:r>
            <a:endParaRPr lang="en-US" altLang="ko-KR" sz="1600" dirty="0" smtClean="0"/>
          </a:p>
          <a:p>
            <a:pPr lvl="2">
              <a:lnSpc>
                <a:spcPct val="150000"/>
              </a:lnSpc>
            </a:pPr>
            <a:r>
              <a:rPr lang="en-US" altLang="ko-KR" sz="1200" dirty="0" err="1">
                <a:solidFill>
                  <a:srgbClr val="000000"/>
                </a:solidFill>
              </a:rPr>
              <a:t>otb</a:t>
            </a:r>
            <a:r>
              <a:rPr lang="en-US" altLang="ko-KR" sz="1200" dirty="0">
                <a:solidFill>
                  <a:srgbClr val="000000"/>
                </a:solidFill>
              </a:rPr>
              <a:t>-bin : command line and QT applications</a:t>
            </a:r>
            <a:endParaRPr lang="en-US" altLang="ko-KR" sz="1200" dirty="0" smtClean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dirty="0" err="1">
                <a:solidFill>
                  <a:srgbClr val="000000"/>
                </a:solidFill>
              </a:rPr>
              <a:t>otb</a:t>
            </a:r>
            <a:r>
              <a:rPr lang="en-US" altLang="ko-KR" sz="1200" dirty="0">
                <a:solidFill>
                  <a:srgbClr val="000000"/>
                </a:solidFill>
              </a:rPr>
              <a:t>-python : python </a:t>
            </a:r>
            <a:r>
              <a:rPr lang="en-US" altLang="ko-KR" sz="1200" dirty="0" smtClean="0">
                <a:solidFill>
                  <a:srgbClr val="000000"/>
                </a:solidFill>
              </a:rPr>
              <a:t>applications</a:t>
            </a:r>
          </a:p>
          <a:p>
            <a:pPr lvl="2">
              <a:lnSpc>
                <a:spcPct val="150000"/>
              </a:lnSpc>
            </a:pPr>
            <a:r>
              <a:rPr lang="en-US" altLang="ko-KR" sz="1200" dirty="0" err="1">
                <a:solidFill>
                  <a:srgbClr val="000000"/>
                </a:solidFill>
              </a:rPr>
              <a:t>otb</a:t>
            </a:r>
            <a:r>
              <a:rPr lang="en-US" altLang="ko-KR" sz="1200" dirty="0">
                <a:solidFill>
                  <a:srgbClr val="000000"/>
                </a:solidFill>
              </a:rPr>
              <a:t>-wrapping : low level Python/Java </a:t>
            </a:r>
            <a:r>
              <a:rPr lang="en-US" altLang="ko-KR" sz="1200" dirty="0" smtClean="0">
                <a:solidFill>
                  <a:srgbClr val="000000"/>
                </a:solidFill>
              </a:rPr>
              <a:t>bindings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https://www.orfeo-toolbox.org//SoftwareGuide/SoftwareGuidech2.html</a:t>
            </a:r>
            <a:endParaRPr lang="en-US" altLang="ko-KR" sz="1600" dirty="0" smtClean="0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5472120" y="4006814"/>
            <a:ext cx="3219480" cy="2191823"/>
            <a:chOff x="2027213" y="2737233"/>
            <a:chExt cx="5806107" cy="3877880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27213" y="2737233"/>
              <a:ext cx="5806107" cy="3877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3190925" y="4838096"/>
              <a:ext cx="4282355" cy="45723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696" y="3302171"/>
            <a:ext cx="4296352" cy="2896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4188528" y="3837537"/>
            <a:ext cx="2870081" cy="338554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Monteverdi2 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독립 프로그램</a:t>
            </a:r>
          </a:p>
        </p:txBody>
      </p:sp>
    </p:spTree>
    <p:extLst>
      <p:ext uri="{BB962C8B-B14F-4D97-AF65-F5344CB8AC3E}">
        <p14:creationId xmlns:p14="http://schemas.microsoft.com/office/powerpoint/2010/main" val="1147531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Ⅱ-2. </a:t>
            </a:r>
            <a:r>
              <a:rPr lang="ko-KR" altLang="en-US" dirty="0" smtClean="0"/>
              <a:t>환경설정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Provider </a:t>
            </a:r>
            <a:r>
              <a:rPr lang="ko-KR" altLang="en-US" sz="2000" b="1" dirty="0" smtClean="0"/>
              <a:t>환경 설정 </a:t>
            </a:r>
            <a:r>
              <a:rPr lang="en-US" altLang="ko-KR" sz="2000" b="1" dirty="0" smtClean="0"/>
              <a:t>– </a:t>
            </a:r>
            <a:r>
              <a:rPr lang="en-US" altLang="ko-KR" sz="2000" b="1" dirty="0" err="1" smtClean="0"/>
              <a:t>Orfeo</a:t>
            </a:r>
            <a:r>
              <a:rPr lang="en-US" altLang="ko-KR" sz="2000" b="1" dirty="0" smtClean="0"/>
              <a:t> Toolbox (OTB)</a:t>
            </a:r>
          </a:p>
          <a:p>
            <a:endParaRPr lang="en-US" altLang="ko-KR" sz="500" dirty="0"/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QGIS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</a:rPr>
              <a:t>툴박스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환경설정에서 다음을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</a:rPr>
              <a:t>추가</a:t>
            </a:r>
            <a:endParaRPr lang="en-US" altLang="ko-KR" sz="1600" dirty="0" smtClean="0">
              <a:solidFill>
                <a:srgbClr val="000000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추가 프로그램 경로 설정 예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– 32bit only</a:t>
            </a:r>
            <a:endParaRPr lang="en-US" altLang="ko-KR" sz="1600" dirty="0" smtClean="0"/>
          </a:p>
          <a:p>
            <a:pPr lvl="2">
              <a:lnSpc>
                <a:spcPct val="150000"/>
              </a:lnSpc>
            </a:pPr>
            <a:r>
              <a:rPr lang="en-US" altLang="ko-KR" sz="1200" b="1" i="1" dirty="0"/>
              <a:t>OTB applications folder </a:t>
            </a:r>
            <a:r>
              <a:rPr lang="en-US" altLang="ko-KR" sz="1200" i="1" dirty="0"/>
              <a:t>: </a:t>
            </a:r>
            <a:r>
              <a:rPr lang="en-US" altLang="ko-KR" sz="1200" dirty="0">
                <a:solidFill>
                  <a:srgbClr val="000000"/>
                </a:solidFill>
              </a:rPr>
              <a:t>C:\OSGeo4W\apps\orfeotoolbox\applications</a:t>
            </a:r>
            <a:endParaRPr lang="en-US" altLang="ko-KR" sz="1200" dirty="0" smtClean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b="1" i="1" dirty="0"/>
              <a:t>OTB command line tools folder</a:t>
            </a:r>
            <a:r>
              <a:rPr lang="en-US" altLang="ko-KR" sz="1200" i="1" dirty="0"/>
              <a:t> : </a:t>
            </a:r>
            <a:r>
              <a:rPr lang="en-US" altLang="ko-KR" sz="1200" dirty="0">
                <a:solidFill>
                  <a:srgbClr val="000000"/>
                </a:solidFill>
              </a:rPr>
              <a:t>C:\</a:t>
            </a:r>
            <a:r>
              <a:rPr lang="en-US" altLang="ko-KR" sz="1200" dirty="0" smtClean="0">
                <a:solidFill>
                  <a:srgbClr val="000000"/>
                </a:solidFill>
              </a:rPr>
              <a:t>OSGeo4W\bin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436" y="3010105"/>
            <a:ext cx="4061652" cy="300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701484" y="4352457"/>
            <a:ext cx="3132132" cy="72009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5948" y="3010105"/>
            <a:ext cx="4166616" cy="3029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직사각형 22"/>
          <p:cNvSpPr/>
          <p:nvPr/>
        </p:nvSpPr>
        <p:spPr>
          <a:xfrm>
            <a:off x="1568624" y="5814409"/>
            <a:ext cx="2870081" cy="338554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Orfeo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ToolBox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환경 설정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003445" y="5814409"/>
            <a:ext cx="2870081" cy="338554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Smoothing 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</a:p>
        </p:txBody>
      </p:sp>
    </p:spTree>
    <p:extLst>
      <p:ext uri="{BB962C8B-B14F-4D97-AF65-F5344CB8AC3E}">
        <p14:creationId xmlns:p14="http://schemas.microsoft.com/office/powerpoint/2010/main" val="1146239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Ⅱ-2. </a:t>
            </a:r>
            <a:r>
              <a:rPr lang="ko-KR" altLang="en-US" dirty="0" smtClean="0"/>
              <a:t>환경설정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Provider </a:t>
            </a:r>
            <a:r>
              <a:rPr lang="ko-KR" altLang="en-US" sz="2000" b="1" dirty="0" smtClean="0"/>
              <a:t>환경 설정 </a:t>
            </a:r>
            <a:r>
              <a:rPr lang="en-US" altLang="ko-KR" sz="2000" b="1" dirty="0" smtClean="0"/>
              <a:t>– </a:t>
            </a:r>
            <a:r>
              <a:rPr lang="en-US" altLang="ko-KR" sz="2000" b="1" dirty="0" err="1" smtClean="0"/>
              <a:t>TauDEM</a:t>
            </a:r>
            <a:r>
              <a:rPr lang="en-US" altLang="ko-KR" sz="2000" b="1" dirty="0" smtClean="0"/>
              <a:t> </a:t>
            </a:r>
            <a:r>
              <a:rPr lang="en-US" altLang="ko-KR" sz="1700" b="1" dirty="0" smtClean="0"/>
              <a:t>(</a:t>
            </a:r>
            <a:r>
              <a:rPr lang="en-US" altLang="ko-KR" sz="1700" b="1" dirty="0" err="1" smtClean="0"/>
              <a:t>Terrian</a:t>
            </a:r>
            <a:r>
              <a:rPr lang="en-US" altLang="ko-KR" sz="1700" b="1" dirty="0" smtClean="0"/>
              <a:t> Analysis Using Digital Elevation Models)</a:t>
            </a:r>
          </a:p>
          <a:p>
            <a:endParaRPr lang="en-US" altLang="ko-KR" sz="500" dirty="0"/>
          </a:p>
          <a:p>
            <a:pPr lvl="1"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000000"/>
                </a:solidFill>
                <a:latin typeface="+mn-ea"/>
              </a:rPr>
              <a:t>TauDEM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홈페이지에서 최신 버전의 프로그램 다운로드 또는 샘플 데이터 폴더의 프로그램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(TauDEM511.zip)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압축 해제 후 순서대로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</a:rPr>
              <a:t>설치</a:t>
            </a:r>
            <a:endParaRPr lang="en-US" altLang="ko-KR" sz="1600" dirty="0" smtClean="0">
              <a:solidFill>
                <a:srgbClr val="000000"/>
              </a:solidFill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mpi_x86.msi </a:t>
            </a:r>
            <a:r>
              <a:rPr lang="en-US" altLang="ko-KR" sz="1200" dirty="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lang="en-US" altLang="ko-KR" sz="1200" dirty="0">
                <a:solidFill>
                  <a:srgbClr val="000000"/>
                </a:solidFill>
              </a:rPr>
              <a:t>vcredist_x86_2010.exe </a:t>
            </a:r>
            <a:r>
              <a:rPr lang="en-US" altLang="ko-KR" sz="1200" dirty="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lang="en-US" altLang="ko-KR" sz="1200" dirty="0">
                <a:solidFill>
                  <a:srgbClr val="000000"/>
                </a:solidFill>
              </a:rPr>
              <a:t>TaudemSetup_x86.msi</a:t>
            </a:r>
            <a:endParaRPr lang="en-US" altLang="ko-KR" sz="1200" dirty="0" smtClean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http://hydrology.usu.edu/taudem/taudem5/downloads.html</a:t>
            </a:r>
            <a:endParaRPr lang="en-US" altLang="ko-KR" sz="1200" dirty="0" smtClean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추가 프로그램 경로 설정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</a:rPr>
              <a:t>예</a:t>
            </a:r>
            <a:endParaRPr lang="en-US" altLang="ko-KR" sz="1600" dirty="0" smtClean="0"/>
          </a:p>
          <a:p>
            <a:pPr lvl="2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</a:rPr>
              <a:t>C</a:t>
            </a:r>
            <a:r>
              <a:rPr lang="en-US" altLang="ko-KR" sz="1200" dirty="0">
                <a:solidFill>
                  <a:srgbClr val="000000"/>
                </a:solidFill>
              </a:rPr>
              <a:t>:\Program Files\Microsoft HPC Pack 2012\Bin</a:t>
            </a:r>
            <a:endParaRPr lang="en-US" altLang="ko-KR" sz="1200" dirty="0" smtClean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dirty="0" smtClean="0"/>
              <a:t>C</a:t>
            </a:r>
            <a:r>
              <a:rPr lang="en-US" altLang="ko-KR" sz="1200" dirty="0"/>
              <a:t>:\Program Files\</a:t>
            </a:r>
            <a:r>
              <a:rPr lang="en-US" altLang="ko-KR" sz="1200" dirty="0" err="1"/>
              <a:t>TauDEM</a:t>
            </a:r>
            <a:r>
              <a:rPr lang="en-US" altLang="ko-KR" sz="1200" dirty="0"/>
              <a:t>\TauDEM5Exe</a:t>
            </a:r>
            <a:endParaRPr lang="en-US" altLang="ko-KR" sz="1200" dirty="0" smtClean="0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012" y="3165628"/>
            <a:ext cx="4230564" cy="315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39" y="4190766"/>
            <a:ext cx="2904795" cy="212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2923268" y="5980650"/>
            <a:ext cx="5879295" cy="338554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http://hydrology.usu.edu/taudem/taudem5/index.html</a:t>
            </a: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476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>
          <a:xfrm>
            <a:off x="3511727" y="6561375"/>
            <a:ext cx="2120547" cy="252000"/>
          </a:xfrm>
        </p:spPr>
        <p:txBody>
          <a:bodyPr/>
          <a:lstStyle/>
          <a:p>
            <a:fld id="{3CCEC9E9-DD0D-43A6-BAFF-11EAB4FDD92B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1448" y="1511349"/>
            <a:ext cx="4050540" cy="4936906"/>
          </a:xfrm>
          <a:prstGeom prst="rect">
            <a:avLst/>
          </a:prstGeom>
          <a:noFill/>
        </p:spPr>
        <p:txBody>
          <a:bodyPr wrap="square" lIns="180000" tIns="90000" rIns="180000" bIns="90000" rtlCol="0" anchor="ctr" anchorCtr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Ⅰ. QGIS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및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Ⅰ-1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QGIS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</a:p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Ⅰ-2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QGIS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설치하기</a:t>
            </a:r>
          </a:p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Ⅰ-3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QGIS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</a:p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Ⅰ-4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QGIS Wien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Ⅱ.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툴박스의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이해 및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Ⅱ-1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QGIS Processing Framework</a:t>
            </a:r>
          </a:p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Ⅱ-2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</a:p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Ⅱ-3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Graphical Modeler</a:t>
            </a:r>
          </a:p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Ⅱ-4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Scripts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en-US" altLang="ko-KR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PyQGIS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5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Ⅲ-1. </a:t>
            </a:r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PyQGIS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</a:p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Ⅲ-2. Python</a:t>
            </a:r>
          </a:p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Ⅲ-3. QGIS API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</a:t>
            </a:r>
          </a:p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Ⅲ-4. </a:t>
            </a:r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PyQGIS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Ⅲ-5. </a:t>
            </a:r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Qt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2012" y="1511349"/>
            <a:ext cx="4050540" cy="2613193"/>
          </a:xfrm>
          <a:prstGeom prst="rect">
            <a:avLst/>
          </a:prstGeom>
          <a:noFill/>
        </p:spPr>
        <p:txBody>
          <a:bodyPr wrap="square" lIns="180000" tIns="90000" rIns="180000" bIns="90000" rtlCol="0" anchor="ctr" anchorCtr="0">
            <a:spAutoFit/>
          </a:bodyPr>
          <a:lstStyle/>
          <a:p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Ⅳ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QGIS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플러그인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Ⅳ-1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플러그인 개발 준비</a:t>
            </a:r>
          </a:p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Ⅳ-2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플러그인 개발</a:t>
            </a:r>
          </a:p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Ⅳ-3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QGIS Processing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알고리즘 활용</a:t>
            </a:r>
          </a:p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Ⅳ-4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플러그인 배포</a:t>
            </a: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Ⅴ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유용한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정보들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Ⅴ-1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Python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플러그인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</a:t>
            </a:r>
          </a:p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Ⅴ-2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QGIS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 정보 얻기</a:t>
            </a:r>
            <a:endParaRPr lang="ko-KR" altLang="en-US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36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Ⅱ-2. </a:t>
            </a:r>
            <a:r>
              <a:rPr lang="ko-KR" altLang="en-US" dirty="0" smtClean="0"/>
              <a:t>환경설정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Provider </a:t>
            </a:r>
            <a:r>
              <a:rPr lang="ko-KR" altLang="en-US" sz="2000" b="1" dirty="0" smtClean="0"/>
              <a:t>환경 설정 </a:t>
            </a:r>
            <a:r>
              <a:rPr lang="en-US" altLang="ko-KR" sz="2000" b="1" dirty="0" smtClean="0"/>
              <a:t>– </a:t>
            </a:r>
            <a:r>
              <a:rPr lang="en-US" altLang="ko-KR" sz="2000" b="1" dirty="0" err="1" smtClean="0"/>
              <a:t>LAStools</a:t>
            </a:r>
            <a:endParaRPr lang="en-US" altLang="ko-KR" sz="1700" b="1" dirty="0" smtClean="0"/>
          </a:p>
          <a:p>
            <a:endParaRPr lang="en-US" altLang="ko-KR" sz="500" dirty="0"/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아래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</a:rPr>
              <a:t>블로그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또는 샘플 데이터 폴더의 프로그램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(lastools.zip)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압축 해제</a:t>
            </a:r>
            <a:endParaRPr lang="en-US" altLang="ko-KR" sz="1600" dirty="0" smtClean="0">
              <a:solidFill>
                <a:srgbClr val="000000"/>
              </a:solidFill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+mn-ea"/>
                <a:hlinkClick r:id="rId2"/>
              </a:rPr>
              <a:t>http://rapidlasso.com/2013/09/29/how-to-install-lastools-toolbox-in-qgis</a:t>
            </a:r>
            <a:r>
              <a:rPr lang="en-US" altLang="ko-KR" sz="1200" dirty="0" smtClean="0">
                <a:solidFill>
                  <a:srgbClr val="000000"/>
                </a:solidFill>
                <a:latin typeface="+mn-ea"/>
                <a:hlinkClick r:id="rId2"/>
              </a:rPr>
              <a:t>/</a:t>
            </a:r>
            <a:endParaRPr lang="en-US" altLang="ko-KR" sz="1200" dirty="0" smtClean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추가 프로그램 경로 설정 예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–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공백이 없어야 함</a:t>
            </a:r>
            <a:endParaRPr lang="en-US" altLang="ko-KR" sz="1600" dirty="0" smtClean="0"/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C:\OpenGeoSuite\lastools</a:t>
            </a:r>
            <a:endParaRPr lang="en-US" altLang="ko-KR" sz="1200" dirty="0" smtClean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lastools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폴더 내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QGIS_2_0_toolbox.zip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압축해제 후 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lidar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폴더를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processing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플러그인 폴더로 복사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기존 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lidar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폴더 삭제 후</a:t>
            </a:r>
            <a:r>
              <a:rPr lang="en-US" altLang="ko-KR" sz="120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C:\</a:t>
            </a:r>
            <a:r>
              <a:rPr lang="en-US" altLang="ko-KR" sz="1200" dirty="0" smtClean="0">
                <a:solidFill>
                  <a:srgbClr val="000000"/>
                </a:solidFill>
              </a:rPr>
              <a:t>Users\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username</a:t>
            </a:r>
            <a:r>
              <a:rPr lang="en-US" altLang="ko-KR" sz="1200" dirty="0" smtClean="0">
                <a:solidFill>
                  <a:srgbClr val="000000"/>
                </a:solidFill>
              </a:rPr>
              <a:t>\.qgis2\processing\lidar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036" y="3367261"/>
            <a:ext cx="3934308" cy="293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12" y="3485986"/>
            <a:ext cx="3783802" cy="1596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688" y="4419132"/>
            <a:ext cx="2457001" cy="184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6606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Ⅱ-3. Graphical Modeler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Graphical Modeler</a:t>
            </a:r>
            <a:endParaRPr lang="en-US" altLang="ko-KR" sz="1700" b="1" dirty="0" smtClean="0"/>
          </a:p>
          <a:p>
            <a:endParaRPr lang="en-US" altLang="ko-KR" sz="500" dirty="0"/>
          </a:p>
          <a:p>
            <a:pPr lvl="1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QGIS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</a:rPr>
              <a:t>분석 프레임워크에서 제공하는 다양한 분석 알고리즘을 조합하여 여러 단계의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</a:rPr>
              <a:t>WorkFlow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</a:rPr>
              <a:t>를 자동화 하거나 새로운 분석 기능의 작성을 쉽게 생성할 수 있음</a:t>
            </a:r>
            <a:endParaRPr lang="en-US" altLang="ko-KR" sz="1600" dirty="0" smtClean="0">
              <a:solidFill>
                <a:srgbClr val="000000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ArcGIS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</a:rPr>
              <a:t>의 </a:t>
            </a:r>
            <a:r>
              <a:rPr lang="en-US" altLang="ko-KR" sz="1600" b="1" dirty="0" smtClean="0">
                <a:solidFill>
                  <a:srgbClr val="0070C0"/>
                </a:solidFill>
                <a:latin typeface="+mn-ea"/>
              </a:rPr>
              <a:t>“</a:t>
            </a:r>
            <a:r>
              <a:rPr lang="en-US" altLang="ko-KR" sz="1600" b="1" dirty="0" err="1" smtClean="0">
                <a:solidFill>
                  <a:srgbClr val="0070C0"/>
                </a:solidFill>
                <a:latin typeface="+mn-ea"/>
              </a:rPr>
              <a:t>ModelBuilder</a:t>
            </a:r>
            <a:r>
              <a:rPr lang="en-US" altLang="ko-KR" sz="1600" b="1" dirty="0" smtClean="0">
                <a:solidFill>
                  <a:srgbClr val="0070C0"/>
                </a:solidFill>
                <a:latin typeface="+mn-ea"/>
              </a:rPr>
              <a:t>”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</a:rPr>
              <a:t>와 유사한 역할</a:t>
            </a:r>
            <a:endParaRPr lang="en-US" altLang="ko-KR" sz="16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48" y="2798916"/>
            <a:ext cx="4895128" cy="193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857" y="3137893"/>
            <a:ext cx="5371156" cy="319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6557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Ⅱ-3. Graphical Modeler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700" b="1" dirty="0" smtClean="0"/>
              <a:t>Modeler</a:t>
            </a:r>
            <a:r>
              <a:rPr lang="ko-KR" altLang="en-US" sz="1700" b="1" dirty="0" smtClean="0"/>
              <a:t> 작성해보</a:t>
            </a:r>
            <a:r>
              <a:rPr lang="ko-KR" altLang="en-US" sz="1700" b="1" dirty="0"/>
              <a:t>기</a:t>
            </a:r>
            <a:endParaRPr lang="en-US" altLang="ko-KR" sz="1700" b="1" dirty="0" smtClean="0"/>
          </a:p>
          <a:p>
            <a:endParaRPr lang="en-US" altLang="ko-KR" sz="500" dirty="0"/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</a:rPr>
              <a:t>입력된 </a:t>
            </a:r>
            <a:r>
              <a:rPr lang="en-US" altLang="ko-KR" sz="1600" dirty="0">
                <a:solidFill>
                  <a:srgbClr val="000000"/>
                </a:solidFill>
              </a:rPr>
              <a:t>input points</a:t>
            </a:r>
            <a:r>
              <a:rPr lang="ko-KR" altLang="en-US" sz="1600" dirty="0">
                <a:solidFill>
                  <a:srgbClr val="000000"/>
                </a:solidFill>
              </a:rPr>
              <a:t>에서 사용자 버퍼 거리만큼 </a:t>
            </a:r>
            <a:r>
              <a:rPr lang="ko-KR" altLang="en-US" sz="1600" dirty="0" err="1">
                <a:solidFill>
                  <a:srgbClr val="000000"/>
                </a:solidFill>
              </a:rPr>
              <a:t>버퍼한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</a:rPr>
              <a:t>폴리곤</a:t>
            </a:r>
            <a:r>
              <a:rPr lang="ko-KR" altLang="en-US" sz="1600" dirty="0">
                <a:solidFill>
                  <a:srgbClr val="000000"/>
                </a:solidFill>
              </a:rPr>
              <a:t> 내의 </a:t>
            </a:r>
            <a:r>
              <a:rPr lang="en-US" altLang="ko-KR" sz="1600" dirty="0">
                <a:solidFill>
                  <a:srgbClr val="000000"/>
                </a:solidFill>
              </a:rPr>
              <a:t>sample points</a:t>
            </a:r>
            <a:r>
              <a:rPr lang="ko-KR" altLang="en-US" sz="1600" dirty="0">
                <a:solidFill>
                  <a:srgbClr val="000000"/>
                </a:solidFill>
              </a:rPr>
              <a:t>의 </a:t>
            </a:r>
            <a:r>
              <a:rPr lang="ko-KR" altLang="en-US" sz="1600" dirty="0" smtClean="0">
                <a:solidFill>
                  <a:srgbClr val="000000"/>
                </a:solidFill>
              </a:rPr>
              <a:t>개수</a:t>
            </a:r>
            <a:r>
              <a:rPr lang="ko-KR" altLang="en-US" sz="1600" dirty="0">
                <a:solidFill>
                  <a:srgbClr val="000000"/>
                </a:solidFill>
              </a:rPr>
              <a:t>를</a:t>
            </a:r>
            <a:r>
              <a:rPr lang="ko-KR" altLang="en-US" sz="1600" dirty="0" smtClean="0">
                <a:solidFill>
                  <a:srgbClr val="000000"/>
                </a:solidFill>
              </a:rPr>
              <a:t> </a:t>
            </a:r>
            <a:r>
              <a:rPr lang="ko-KR" altLang="en-US" sz="1600" dirty="0">
                <a:solidFill>
                  <a:srgbClr val="000000"/>
                </a:solidFill>
              </a:rPr>
              <a:t>계산한 버퍼 </a:t>
            </a:r>
            <a:r>
              <a:rPr lang="ko-KR" altLang="en-US" sz="1600" dirty="0" err="1">
                <a:solidFill>
                  <a:srgbClr val="000000"/>
                </a:solidFill>
              </a:rPr>
              <a:t>폴리곤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</a:rPr>
              <a:t>레이어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</a:rPr>
              <a:t>반환</a:t>
            </a:r>
            <a:endParaRPr lang="en-US" altLang="ko-KR" sz="1600" dirty="0" smtClean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300" b="1" i="1" dirty="0" smtClean="0">
                <a:solidFill>
                  <a:srgbClr val="0070C0"/>
                </a:solidFill>
              </a:rPr>
              <a:t>Parameters</a:t>
            </a:r>
            <a:r>
              <a:rPr lang="en-US" altLang="ko-KR" sz="1300" dirty="0" smtClean="0">
                <a:solidFill>
                  <a:srgbClr val="0070C0"/>
                </a:solidFill>
              </a:rPr>
              <a:t> </a:t>
            </a:r>
            <a:r>
              <a:rPr lang="en-US" altLang="ko-KR" sz="1300" dirty="0" smtClean="0">
                <a:solidFill>
                  <a:srgbClr val="000000"/>
                </a:solidFill>
              </a:rPr>
              <a:t>: input point(Vector layer), sample point(Vector layer), buffer distance(Number)</a:t>
            </a:r>
          </a:p>
          <a:p>
            <a:pPr lvl="2">
              <a:lnSpc>
                <a:spcPct val="150000"/>
              </a:lnSpc>
            </a:pPr>
            <a:r>
              <a:rPr lang="en-US" altLang="ko-KR" sz="1300" b="1" i="1" dirty="0" smtClean="0">
                <a:solidFill>
                  <a:srgbClr val="0070C0"/>
                </a:solidFill>
              </a:rPr>
              <a:t>Algorithms</a:t>
            </a:r>
            <a:r>
              <a:rPr lang="en-US" altLang="ko-KR" sz="1300" dirty="0" smtClean="0">
                <a:solidFill>
                  <a:srgbClr val="0070C0"/>
                </a:solidFill>
              </a:rPr>
              <a:t> </a:t>
            </a:r>
            <a:r>
              <a:rPr lang="en-US" altLang="ko-KR" sz="1300" dirty="0" smtClean="0">
                <a:solidFill>
                  <a:srgbClr val="000000"/>
                </a:solidFill>
              </a:rPr>
              <a:t>: </a:t>
            </a:r>
            <a:r>
              <a:rPr lang="ko-KR" altLang="en-US" sz="1300" dirty="0" smtClean="0">
                <a:solidFill>
                  <a:srgbClr val="000000"/>
                </a:solidFill>
              </a:rPr>
              <a:t>버퍼</a:t>
            </a:r>
            <a:r>
              <a:rPr lang="en-US" altLang="ko-KR" sz="1300" dirty="0" smtClean="0">
                <a:solidFill>
                  <a:srgbClr val="000000"/>
                </a:solidFill>
              </a:rPr>
              <a:t>(Fixed distance buffer), </a:t>
            </a:r>
            <a:r>
              <a:rPr lang="ko-KR" altLang="en-US" sz="1300" dirty="0" smtClean="0">
                <a:solidFill>
                  <a:srgbClr val="000000"/>
                </a:solidFill>
              </a:rPr>
              <a:t>포인트 개수 계산</a:t>
            </a:r>
            <a:r>
              <a:rPr lang="en-US" altLang="ko-KR" sz="1300" dirty="0" smtClean="0">
                <a:solidFill>
                  <a:srgbClr val="000000"/>
                </a:solidFill>
              </a:rPr>
              <a:t>(Count points in polygon)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129" y="2911327"/>
            <a:ext cx="5908272" cy="3517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48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Ⅱ-3. Graphical Modeler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700" b="1" dirty="0" smtClean="0"/>
              <a:t>Modeler</a:t>
            </a:r>
            <a:r>
              <a:rPr lang="ko-KR" altLang="en-US" sz="1700" b="1" dirty="0" smtClean="0"/>
              <a:t> 작성해보기</a:t>
            </a:r>
            <a:endParaRPr lang="en-US" altLang="ko-KR" sz="1700" b="1" dirty="0" smtClean="0"/>
          </a:p>
          <a:p>
            <a:endParaRPr lang="en-US" altLang="ko-KR" sz="500" dirty="0"/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000000"/>
                </a:solidFill>
              </a:rPr>
              <a:t>샘플 데이터의 </a:t>
            </a:r>
            <a:r>
              <a:rPr lang="en-US" altLang="ko-KR" sz="1600" b="1" dirty="0" err="1" smtClean="0">
                <a:solidFill>
                  <a:srgbClr val="0070C0"/>
                </a:solidFill>
              </a:rPr>
              <a:t>store.shp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, </a:t>
            </a:r>
            <a:r>
              <a:rPr lang="en-US" altLang="ko-KR" sz="1600" b="1" dirty="0" err="1" smtClean="0">
                <a:solidFill>
                  <a:srgbClr val="0070C0"/>
                </a:solidFill>
              </a:rPr>
              <a:t>subway_station.shp</a:t>
            </a:r>
            <a:r>
              <a:rPr lang="en-US" altLang="ko-KR" sz="1600" dirty="0" smtClean="0">
                <a:solidFill>
                  <a:srgbClr val="000000"/>
                </a:solidFill>
              </a:rPr>
              <a:t> </a:t>
            </a:r>
            <a:r>
              <a:rPr lang="ko-KR" altLang="en-US" sz="1600" dirty="0" err="1" smtClean="0">
                <a:solidFill>
                  <a:srgbClr val="000000"/>
                </a:solidFill>
              </a:rPr>
              <a:t>레이어</a:t>
            </a:r>
            <a:r>
              <a:rPr lang="ko-KR" altLang="en-US" sz="1600" dirty="0" smtClean="0">
                <a:solidFill>
                  <a:srgbClr val="000000"/>
                </a:solidFill>
              </a:rPr>
              <a:t> 추가 후 생성한 </a:t>
            </a:r>
            <a:r>
              <a:rPr lang="ko-KR" altLang="en-US" sz="1600" dirty="0" err="1" smtClean="0">
                <a:solidFill>
                  <a:srgbClr val="000000"/>
                </a:solidFill>
              </a:rPr>
              <a:t>모델러</a:t>
            </a:r>
            <a:r>
              <a:rPr lang="ko-KR" altLang="en-US" sz="1600" dirty="0" smtClean="0">
                <a:solidFill>
                  <a:srgbClr val="000000"/>
                </a:solidFill>
              </a:rPr>
              <a:t> 실행</a:t>
            </a:r>
            <a:endParaRPr lang="en-US" altLang="ko-KR" sz="1600" dirty="0" smtClean="0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60" y="2418766"/>
            <a:ext cx="6155669" cy="389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58" y="2052100"/>
            <a:ext cx="3880494" cy="2907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417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Ⅱ-4.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Scripts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700" b="1" dirty="0" smtClean="0"/>
              <a:t>Scripts</a:t>
            </a:r>
          </a:p>
          <a:p>
            <a:endParaRPr lang="en-US" altLang="ko-KR" sz="500" dirty="0"/>
          </a:p>
          <a:p>
            <a:pPr lvl="1"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000000"/>
                </a:solidFill>
              </a:rPr>
              <a:t>PyQGIS</a:t>
            </a:r>
            <a:r>
              <a:rPr lang="en-US" altLang="ko-KR" sz="1600" dirty="0" smtClean="0">
                <a:solidFill>
                  <a:srgbClr val="000000"/>
                </a:solidFill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</a:rPr>
              <a:t>코드를 활용하여 사용자가 원하는 기능을 수행하는 </a:t>
            </a:r>
            <a:r>
              <a:rPr lang="en-US" altLang="ko-KR" sz="1600" dirty="0" smtClean="0">
                <a:solidFill>
                  <a:srgbClr val="000000"/>
                </a:solidFill>
              </a:rPr>
              <a:t>Script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</a:rPr>
              <a:t>작성이 가능</a:t>
            </a:r>
            <a:endParaRPr lang="en-US" altLang="ko-KR" sz="1600" dirty="0" smtClean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</a:rPr>
              <a:t>Processing Toolbox &gt; Scripts &gt; Tools &gt; Create new script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</a:rPr>
              <a:t>Script </a:t>
            </a:r>
            <a:r>
              <a:rPr lang="ko-KR" altLang="en-US" sz="1600" dirty="0" smtClean="0">
                <a:solidFill>
                  <a:srgbClr val="000000"/>
                </a:solidFill>
              </a:rPr>
              <a:t>내에서 사용되는 </a:t>
            </a:r>
            <a:r>
              <a:rPr lang="en-US" altLang="ko-KR" sz="1600" dirty="0" smtClean="0">
                <a:solidFill>
                  <a:srgbClr val="000000"/>
                </a:solidFill>
              </a:rPr>
              <a:t>Parameter</a:t>
            </a:r>
            <a:r>
              <a:rPr lang="ko-KR" altLang="en-US" sz="1600" dirty="0" smtClean="0">
                <a:solidFill>
                  <a:srgbClr val="000000"/>
                </a:solidFill>
              </a:rPr>
              <a:t>를 설정하는 </a:t>
            </a:r>
            <a:r>
              <a:rPr lang="en-US" altLang="ko-KR" sz="1600" dirty="0" smtClean="0">
                <a:solidFill>
                  <a:srgbClr val="000000"/>
                </a:solidFill>
              </a:rPr>
              <a:t>GUI</a:t>
            </a:r>
            <a:r>
              <a:rPr lang="ko-KR" altLang="en-US" sz="1600" dirty="0" smtClean="0">
                <a:solidFill>
                  <a:srgbClr val="000000"/>
                </a:solidFill>
              </a:rPr>
              <a:t>를 생성하는 별도의 규칙이 존재</a:t>
            </a:r>
            <a:endParaRPr lang="en-US" altLang="ko-KR" sz="1600" dirty="0" smtClean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##[</a:t>
            </a:r>
            <a:r>
              <a:rPr lang="en-US" altLang="ko-KR" sz="1400" b="1" dirty="0" err="1">
                <a:solidFill>
                  <a:srgbClr val="FF0000"/>
                </a:solidFill>
              </a:rPr>
              <a:t>parameter_name</a:t>
            </a:r>
            <a:r>
              <a:rPr lang="en-US" altLang="ko-KR" sz="1400" b="1" dirty="0">
                <a:solidFill>
                  <a:srgbClr val="FF0000"/>
                </a:solidFill>
              </a:rPr>
              <a:t>]=[</a:t>
            </a:r>
            <a:r>
              <a:rPr lang="en-US" altLang="ko-KR" sz="1400" b="1" dirty="0" err="1">
                <a:solidFill>
                  <a:srgbClr val="FF0000"/>
                </a:solidFill>
              </a:rPr>
              <a:t>parameter_type</a:t>
            </a:r>
            <a:r>
              <a:rPr lang="en-US" altLang="ko-KR" sz="1400" b="1" dirty="0">
                <a:solidFill>
                  <a:srgbClr val="FF0000"/>
                </a:solidFill>
              </a:rPr>
              <a:t>] [</a:t>
            </a:r>
            <a:r>
              <a:rPr lang="en-US" altLang="ko-KR" sz="1400" b="1" dirty="0" err="1">
                <a:solidFill>
                  <a:srgbClr val="FF0000"/>
                </a:solidFill>
              </a:rPr>
              <a:t>optional_values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]</a:t>
            </a:r>
          </a:p>
          <a:p>
            <a:pPr marL="360000" lvl="2" indent="0">
              <a:lnSpc>
                <a:spcPct val="150000"/>
              </a:lnSpc>
              <a:buNone/>
            </a:pPr>
            <a:endParaRPr lang="en-US" altLang="ko-K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9" y="3124379"/>
            <a:ext cx="4952999" cy="333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841069" y="3681040"/>
            <a:ext cx="2952328" cy="2880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Code here!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96383" y="3503298"/>
            <a:ext cx="3325231" cy="23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8670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Ⅱ-4.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Scripts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sz="1700" b="1" dirty="0" smtClean="0"/>
              <a:t>Parameter </a:t>
            </a:r>
            <a:r>
              <a:rPr lang="ko-KR" altLang="en-US" sz="1700" b="1" dirty="0" smtClean="0"/>
              <a:t>설정</a:t>
            </a:r>
            <a:endParaRPr lang="en-US" altLang="ko-KR" sz="1700" b="1" dirty="0" smtClean="0"/>
          </a:p>
          <a:p>
            <a:endParaRPr lang="en-US" altLang="ko-KR" sz="500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[</a:t>
            </a:r>
            <a:r>
              <a:rPr lang="en-US" altLang="ko-KR" sz="1600" dirty="0" err="1"/>
              <a:t>parameter_name</a:t>
            </a:r>
            <a:r>
              <a:rPr lang="en-US" altLang="ko-KR" sz="1600" dirty="0"/>
              <a:t>]=[</a:t>
            </a:r>
            <a:r>
              <a:rPr lang="en-US" altLang="ko-KR" sz="1600" dirty="0" err="1"/>
              <a:t>parameter_type</a:t>
            </a:r>
            <a:r>
              <a:rPr lang="en-US" altLang="ko-KR" sz="1600" dirty="0"/>
              <a:t>] [</a:t>
            </a:r>
            <a:r>
              <a:rPr lang="en-US" altLang="ko-KR" sz="1600" dirty="0" err="1" smtClean="0"/>
              <a:t>optional_values</a:t>
            </a:r>
            <a:r>
              <a:rPr lang="en-US" altLang="ko-KR" sz="1600" dirty="0" smtClean="0"/>
              <a:t>]</a:t>
            </a:r>
          </a:p>
          <a:p>
            <a:pPr lvl="2"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0000"/>
                </a:solidFill>
              </a:rPr>
              <a:t>[raster] = A </a:t>
            </a:r>
            <a:r>
              <a:rPr lang="en-US" altLang="ko-KR" sz="1500" b="1" dirty="0">
                <a:solidFill>
                  <a:srgbClr val="000000"/>
                </a:solidFill>
              </a:rPr>
              <a:t>raster layer</a:t>
            </a:r>
          </a:p>
          <a:p>
            <a:pPr lvl="2"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0000"/>
                </a:solidFill>
              </a:rPr>
              <a:t>[vector] </a:t>
            </a:r>
            <a:r>
              <a:rPr lang="en-US" altLang="ko-KR" sz="1500" b="1" dirty="0">
                <a:solidFill>
                  <a:srgbClr val="000000"/>
                </a:solidFill>
              </a:rPr>
              <a:t>= 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A </a:t>
            </a:r>
            <a:r>
              <a:rPr lang="en-US" altLang="ko-KR" sz="1500" b="1" dirty="0">
                <a:solidFill>
                  <a:srgbClr val="000000"/>
                </a:solidFill>
              </a:rPr>
              <a:t>vector layer</a:t>
            </a:r>
          </a:p>
          <a:p>
            <a:pPr lvl="2"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0000"/>
                </a:solidFill>
              </a:rPr>
              <a:t>[table] </a:t>
            </a:r>
            <a:r>
              <a:rPr lang="en-US" altLang="ko-KR" sz="1500" b="1" dirty="0">
                <a:solidFill>
                  <a:srgbClr val="000000"/>
                </a:solidFill>
              </a:rPr>
              <a:t>= 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A </a:t>
            </a:r>
            <a:r>
              <a:rPr lang="en-US" altLang="ko-KR" sz="1500" b="1" dirty="0">
                <a:solidFill>
                  <a:srgbClr val="000000"/>
                </a:solidFill>
              </a:rPr>
              <a:t>table</a:t>
            </a:r>
          </a:p>
          <a:p>
            <a:pPr lvl="2"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0000"/>
                </a:solidFill>
              </a:rPr>
              <a:t>[number] </a:t>
            </a:r>
            <a:r>
              <a:rPr lang="en-US" altLang="ko-KR" sz="1500" b="1" dirty="0">
                <a:solidFill>
                  <a:srgbClr val="000000"/>
                </a:solidFill>
              </a:rPr>
              <a:t>= 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A </a:t>
            </a:r>
            <a:r>
              <a:rPr lang="en-US" altLang="ko-KR" sz="1500" b="1" dirty="0">
                <a:solidFill>
                  <a:srgbClr val="000000"/>
                </a:solidFill>
              </a:rPr>
              <a:t>numerical value. A default value must be provided. For instance, depth=number 2.4</a:t>
            </a:r>
          </a:p>
          <a:p>
            <a:pPr lvl="2"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0000"/>
                </a:solidFill>
              </a:rPr>
              <a:t>[string] </a:t>
            </a:r>
            <a:r>
              <a:rPr lang="en-US" altLang="ko-KR" sz="1500" b="1" dirty="0">
                <a:solidFill>
                  <a:srgbClr val="000000"/>
                </a:solidFill>
              </a:rPr>
              <a:t>= 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A </a:t>
            </a:r>
            <a:r>
              <a:rPr lang="en-US" altLang="ko-KR" sz="1500" b="1" dirty="0">
                <a:solidFill>
                  <a:srgbClr val="000000"/>
                </a:solidFill>
              </a:rPr>
              <a:t>text string. As in the case of numerical values, a default value must be added. For instance, name=string Victor</a:t>
            </a:r>
          </a:p>
          <a:p>
            <a:pPr lvl="2"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0000"/>
                </a:solidFill>
              </a:rPr>
              <a:t>[</a:t>
            </a:r>
            <a:r>
              <a:rPr lang="en-US" altLang="ko-KR" sz="1500" b="1" dirty="0" err="1" smtClean="0">
                <a:solidFill>
                  <a:srgbClr val="000000"/>
                </a:solidFill>
              </a:rPr>
              <a:t>boolean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] </a:t>
            </a:r>
            <a:r>
              <a:rPr lang="en-US" altLang="ko-KR" sz="1500" b="1" dirty="0">
                <a:solidFill>
                  <a:srgbClr val="000000"/>
                </a:solidFill>
              </a:rPr>
              <a:t>= 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A </a:t>
            </a:r>
            <a:r>
              <a:rPr lang="en-US" altLang="ko-KR" sz="1500" b="1" dirty="0" err="1">
                <a:solidFill>
                  <a:srgbClr val="000000"/>
                </a:solidFill>
              </a:rPr>
              <a:t>boolean</a:t>
            </a:r>
            <a:r>
              <a:rPr lang="en-US" altLang="ko-KR" sz="1500" b="1" dirty="0">
                <a:solidFill>
                  <a:srgbClr val="000000"/>
                </a:solidFill>
              </a:rPr>
              <a:t> value. Add True or False after it to set the default value. For example, verbose=</a:t>
            </a:r>
            <a:r>
              <a:rPr lang="en-US" altLang="ko-KR" sz="1500" b="1" dirty="0" err="1">
                <a:solidFill>
                  <a:srgbClr val="000000"/>
                </a:solidFill>
              </a:rPr>
              <a:t>boolean</a:t>
            </a:r>
            <a:r>
              <a:rPr lang="en-US" altLang="ko-KR" sz="1500" b="1" dirty="0">
                <a:solidFill>
                  <a:srgbClr val="000000"/>
                </a:solidFill>
              </a:rPr>
              <a:t> True</a:t>
            </a:r>
          </a:p>
          <a:p>
            <a:pPr lvl="2"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0000"/>
                </a:solidFill>
              </a:rPr>
              <a:t>[multiple raster] </a:t>
            </a:r>
            <a:r>
              <a:rPr lang="en-US" altLang="ko-KR" sz="1500" b="1" dirty="0">
                <a:solidFill>
                  <a:srgbClr val="000000"/>
                </a:solidFill>
              </a:rPr>
              <a:t>= 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A </a:t>
            </a:r>
            <a:r>
              <a:rPr lang="en-US" altLang="ko-KR" sz="1500" b="1" dirty="0">
                <a:solidFill>
                  <a:srgbClr val="000000"/>
                </a:solidFill>
              </a:rPr>
              <a:t>set of input raster layers.</a:t>
            </a:r>
          </a:p>
          <a:p>
            <a:pPr lvl="2"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0000"/>
                </a:solidFill>
              </a:rPr>
              <a:t>[multiple vector] </a:t>
            </a:r>
            <a:r>
              <a:rPr lang="en-US" altLang="ko-KR" sz="1500" b="1" dirty="0">
                <a:solidFill>
                  <a:srgbClr val="000000"/>
                </a:solidFill>
              </a:rPr>
              <a:t>= 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A </a:t>
            </a:r>
            <a:r>
              <a:rPr lang="en-US" altLang="ko-KR" sz="1500" b="1" dirty="0">
                <a:solidFill>
                  <a:srgbClr val="000000"/>
                </a:solidFill>
              </a:rPr>
              <a:t>set of input vector layers.</a:t>
            </a:r>
          </a:p>
          <a:p>
            <a:pPr lvl="2"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0000"/>
                </a:solidFill>
              </a:rPr>
              <a:t>[field] </a:t>
            </a:r>
            <a:r>
              <a:rPr lang="en-US" altLang="ko-KR" sz="1500" b="1" dirty="0">
                <a:solidFill>
                  <a:srgbClr val="000000"/>
                </a:solidFill>
              </a:rPr>
              <a:t>= 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A </a:t>
            </a:r>
            <a:r>
              <a:rPr lang="en-US" altLang="ko-KR" sz="1500" b="1" dirty="0">
                <a:solidFill>
                  <a:srgbClr val="000000"/>
                </a:solidFill>
              </a:rPr>
              <a:t>field in the attributes table of a vector layer. The name of the layer has to be added after the field tag. For instance, if you have declared a vector input with </a:t>
            </a:r>
            <a:r>
              <a:rPr lang="en-US" altLang="ko-KR" sz="1500" b="1" dirty="0" err="1">
                <a:solidFill>
                  <a:srgbClr val="000000"/>
                </a:solidFill>
              </a:rPr>
              <a:t>mylayer</a:t>
            </a:r>
            <a:r>
              <a:rPr lang="en-US" altLang="ko-KR" sz="1500" b="1" dirty="0">
                <a:solidFill>
                  <a:srgbClr val="000000"/>
                </a:solidFill>
              </a:rPr>
              <a:t>=vector, you could use </a:t>
            </a:r>
            <a:r>
              <a:rPr lang="en-US" altLang="ko-KR" sz="1500" b="1" dirty="0" err="1">
                <a:solidFill>
                  <a:srgbClr val="000000"/>
                </a:solidFill>
              </a:rPr>
              <a:t>myfield</a:t>
            </a:r>
            <a:r>
              <a:rPr lang="en-US" altLang="ko-KR" sz="1500" b="1" dirty="0">
                <a:solidFill>
                  <a:srgbClr val="000000"/>
                </a:solidFill>
              </a:rPr>
              <a:t>=field </a:t>
            </a:r>
            <a:r>
              <a:rPr lang="en-US" altLang="ko-KR" sz="1500" b="1" dirty="0" err="1">
                <a:solidFill>
                  <a:srgbClr val="000000"/>
                </a:solidFill>
              </a:rPr>
              <a:t>mylayer</a:t>
            </a:r>
            <a:r>
              <a:rPr lang="en-US" altLang="ko-KR" sz="1500" b="1" dirty="0">
                <a:solidFill>
                  <a:srgbClr val="000000"/>
                </a:solidFill>
              </a:rPr>
              <a:t> to add a field from that layer as parameter.</a:t>
            </a:r>
          </a:p>
          <a:p>
            <a:pPr lvl="2"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0000"/>
                </a:solidFill>
              </a:rPr>
              <a:t>[folder] </a:t>
            </a:r>
            <a:r>
              <a:rPr lang="en-US" altLang="ko-KR" sz="1500" b="1" dirty="0">
                <a:solidFill>
                  <a:srgbClr val="000000"/>
                </a:solidFill>
              </a:rPr>
              <a:t>= 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A </a:t>
            </a:r>
            <a:r>
              <a:rPr lang="en-US" altLang="ko-KR" sz="1500" b="1" dirty="0">
                <a:solidFill>
                  <a:srgbClr val="000000"/>
                </a:solidFill>
              </a:rPr>
              <a:t>folder</a:t>
            </a:r>
          </a:p>
          <a:p>
            <a:pPr lvl="2"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0000"/>
                </a:solidFill>
              </a:rPr>
              <a:t>[file] </a:t>
            </a:r>
            <a:r>
              <a:rPr lang="en-US" altLang="ko-KR" sz="1500" b="1" dirty="0">
                <a:solidFill>
                  <a:srgbClr val="000000"/>
                </a:solidFill>
              </a:rPr>
              <a:t>= 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A filename</a:t>
            </a:r>
          </a:p>
          <a:p>
            <a:pPr lvl="2"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0000"/>
                </a:solidFill>
              </a:rPr>
              <a:t>[</a:t>
            </a:r>
            <a:r>
              <a:rPr lang="en-US" altLang="ko-KR" sz="1500" b="1" dirty="0" err="1" smtClean="0">
                <a:solidFill>
                  <a:srgbClr val="000000"/>
                </a:solidFill>
              </a:rPr>
              <a:t>crs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] = A Coordinate Reference System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7882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Ⅱ-4.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Scripts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b="1" dirty="0" smtClean="0"/>
              <a:t>Script </a:t>
            </a:r>
            <a:r>
              <a:rPr lang="ko-KR" altLang="en-US" sz="1600" b="1" dirty="0" smtClean="0"/>
              <a:t>결과 </a:t>
            </a:r>
            <a:r>
              <a:rPr lang="en-US" altLang="ko-KR" sz="1600" b="1" dirty="0" smtClean="0"/>
              <a:t>(output) </a:t>
            </a:r>
            <a:r>
              <a:rPr lang="ko-KR" altLang="en-US" sz="1600" b="1" dirty="0" smtClean="0"/>
              <a:t>지정</a:t>
            </a:r>
            <a:endParaRPr lang="en-US" altLang="ko-KR" sz="1600" b="1" dirty="0" smtClean="0"/>
          </a:p>
          <a:p>
            <a:endParaRPr lang="en-US" altLang="ko-KR" sz="500" dirty="0"/>
          </a:p>
          <a:p>
            <a:pPr lvl="1">
              <a:lnSpc>
                <a:spcPts val="1800"/>
              </a:lnSpc>
            </a:pPr>
            <a:r>
              <a:rPr lang="en-US" altLang="ko-KR" sz="1200" dirty="0"/>
              <a:t>output </a:t>
            </a:r>
            <a:r>
              <a:rPr lang="en-US" altLang="ko-KR" sz="1200" dirty="0" smtClean="0"/>
              <a:t>raster, output vector, output table, output </a:t>
            </a:r>
            <a:r>
              <a:rPr lang="en-US" altLang="ko-KR" sz="1200" dirty="0"/>
              <a:t>html</a:t>
            </a:r>
          </a:p>
          <a:p>
            <a:pPr lvl="1">
              <a:lnSpc>
                <a:spcPts val="1800"/>
              </a:lnSpc>
            </a:pPr>
            <a:r>
              <a:rPr lang="en-US" altLang="ko-KR" sz="1200" dirty="0"/>
              <a:t>output </a:t>
            </a:r>
            <a:r>
              <a:rPr lang="en-US" altLang="ko-KR" sz="1200" dirty="0" smtClean="0"/>
              <a:t>file, output number, output string, output extent</a:t>
            </a:r>
          </a:p>
          <a:p>
            <a:pPr lvl="1">
              <a:lnSpc>
                <a:spcPts val="1800"/>
              </a:lnSpc>
            </a:pPr>
            <a:r>
              <a:rPr lang="en-US" altLang="ko-KR" sz="1200" dirty="0"/>
              <a:t>Ex&gt; </a:t>
            </a:r>
            <a:r>
              <a:rPr lang="en-US" altLang="ko-KR" sz="1200" b="1" i="1" dirty="0"/>
              <a:t>##</a:t>
            </a:r>
            <a:r>
              <a:rPr lang="en-US" altLang="ko-KR" sz="1200" b="1" i="1" dirty="0" err="1" smtClean="0"/>
              <a:t>Output_result</a:t>
            </a:r>
            <a:r>
              <a:rPr lang="en-US" altLang="ko-KR" sz="1200" b="1" i="1" dirty="0" smtClean="0"/>
              <a:t>=output vector</a:t>
            </a:r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77073" y="2779119"/>
            <a:ext cx="3354855" cy="3231654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##[My Scripts]=group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  <a:r>
              <a:rPr kumimoji="1" lang="en-US" altLang="ko-K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vector_layer</a:t>
            </a: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=vector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  <a:r>
              <a:rPr kumimoji="1" lang="en-US" altLang="ko-K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vector_field</a:t>
            </a: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=field </a:t>
            </a:r>
            <a:r>
              <a:rPr kumimoji="1" lang="en-US" altLang="ko-K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vector_layer</a:t>
            </a:r>
            <a:endParaRPr kumimoji="1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  <a:r>
              <a:rPr kumimoji="1" lang="en-US" altLang="ko-K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raster_layer</a:t>
            </a: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=raster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  <a:r>
              <a:rPr kumimoji="1" lang="en-US" altLang="ko-K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table_attributes</a:t>
            </a: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=table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  <a:r>
              <a:rPr kumimoji="1" lang="en-US" altLang="ko-K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real_value</a:t>
            </a: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=number 3.141592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  <a:r>
              <a:rPr kumimoji="1" lang="en-US" altLang="ko-K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integer_value</a:t>
            </a: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=number 500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  <a:r>
              <a:rPr kumimoji="1" lang="en-US" altLang="ko-K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string_val</a:t>
            </a: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=string my input string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  <a:r>
              <a:rPr kumimoji="1" lang="en-US" altLang="ko-K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boolean_value</a:t>
            </a: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kumimoji="1" lang="en-US" altLang="ko-K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boolean</a:t>
            </a: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True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  <a:r>
              <a:rPr kumimoji="1" lang="en-US" altLang="ko-K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input_folder</a:t>
            </a: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=folder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  <a:r>
              <a:rPr kumimoji="1" lang="en-US" altLang="ko-K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input_file</a:t>
            </a: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=file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  <a:r>
              <a:rPr kumimoji="1" lang="en-US" altLang="ko-K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output_vector</a:t>
            </a: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=output vector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  <a:r>
              <a:rPr kumimoji="1" lang="en-US" altLang="ko-K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output_raster</a:t>
            </a: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=output raster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945" y="1283475"/>
            <a:ext cx="3894123" cy="485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오른쪽 화살표 8"/>
          <p:cNvSpPr/>
          <p:nvPr/>
        </p:nvSpPr>
        <p:spPr>
          <a:xfrm>
            <a:off x="4211952" y="3875574"/>
            <a:ext cx="504056" cy="576064"/>
          </a:xfrm>
          <a:prstGeom prst="rightArrow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89738" y="6093588"/>
            <a:ext cx="9246781" cy="397201"/>
          </a:xfrm>
          <a:prstGeom prst="rect">
            <a:avLst/>
          </a:prstGeom>
          <a:noFill/>
        </p:spPr>
        <p:txBody>
          <a:bodyPr wrap="none" lIns="180000" tIns="90000" rIns="180000" bIns="90000" rtlCol="0" anchor="ctr" anchorCtr="0">
            <a:spAutoFit/>
          </a:bodyPr>
          <a:lstStyle/>
          <a:p>
            <a:pPr algn="ctr"/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http://docs.qgis.org/2.6/ko/docs/user_manual/processing/scripts.html#documenting-your-scripts</a:t>
            </a:r>
            <a:endParaRPr lang="ko-KR" altLang="en-US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412" y="2364566"/>
            <a:ext cx="4416869" cy="397201"/>
          </a:xfrm>
          <a:prstGeom prst="rect">
            <a:avLst/>
          </a:prstGeom>
          <a:noFill/>
        </p:spPr>
        <p:txBody>
          <a:bodyPr wrap="none" lIns="180000" tIns="90000" rIns="180000" bIns="90000" rtlCol="0" anchor="ctr" anchorCtr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OSGeo_Edu\03_scripts\script\MyVariables.py</a:t>
            </a:r>
            <a:endParaRPr lang="ko-KR" altLang="en-US" sz="1400" b="1" dirty="0" smtClean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0548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24" y="1545280"/>
            <a:ext cx="6373091" cy="4494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Ⅱ-4.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Scripts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b="1" dirty="0" smtClean="0"/>
              <a:t>Script </a:t>
            </a:r>
            <a:r>
              <a:rPr lang="ko-KR" altLang="en-US" sz="1600" b="1" dirty="0" smtClean="0"/>
              <a:t>예제 </a:t>
            </a:r>
            <a:r>
              <a:rPr lang="en-US" altLang="ko-KR" sz="1600" b="1" dirty="0" smtClean="0"/>
              <a:t>: Buffer Example</a:t>
            </a: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96" y="1237661"/>
            <a:ext cx="3639033" cy="210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204" y="3789048"/>
            <a:ext cx="2420491" cy="233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72119" y="6025532"/>
            <a:ext cx="4731699" cy="397201"/>
          </a:xfrm>
          <a:prstGeom prst="rect">
            <a:avLst/>
          </a:prstGeom>
          <a:noFill/>
        </p:spPr>
        <p:txBody>
          <a:bodyPr wrap="none" lIns="180000" tIns="90000" rIns="180000" bIns="90000" rtlCol="0" anchor="ctr" anchorCtr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OSGeo_Edu\03_scripts\script\Buffer_example.py</a:t>
            </a:r>
            <a:endParaRPr lang="ko-KR" altLang="en-US" sz="1400" b="1" dirty="0" smtClean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155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Ⅲ</a:t>
            </a:r>
            <a:r>
              <a:rPr lang="en-US" altLang="ko-KR" sz="4000" dirty="0" smtClean="0"/>
              <a:t>. </a:t>
            </a:r>
            <a:r>
              <a:rPr lang="en-US" altLang="ko-KR" sz="4000" dirty="0" err="1" smtClean="0"/>
              <a:t>PyQGIS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521461" y="3934775"/>
            <a:ext cx="8101080" cy="2374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25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일러두기 </a:t>
            </a:r>
            <a:r>
              <a:rPr lang="en-US" altLang="ko-KR" sz="25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3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자료는 모두 </a:t>
            </a:r>
            <a:r>
              <a:rPr lang="en-US" altLang="ko-KR" sz="13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Creative Commons License CC-BY-NC</a:t>
            </a:r>
            <a:r>
              <a:rPr lang="ko-KR" altLang="en-US" sz="13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따릅니다</a:t>
            </a:r>
            <a:r>
              <a:rPr lang="en-US" altLang="ko-KR" sz="13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3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3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교재는 다음의 내용을 토대로 제작되었습니다</a:t>
            </a:r>
            <a:r>
              <a:rPr lang="en-US" altLang="ko-KR" sz="1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3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2300" lvl="1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13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PyQGIS</a:t>
            </a:r>
            <a:r>
              <a:rPr lang="en-US" altLang="ko-KR" sz="13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Developer Cookbook </a:t>
            </a:r>
            <a:r>
              <a:rPr lang="en-US" altLang="ko-KR" sz="13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http://docs.qgis.org/testing/en/docs/pyqgis_developer_cookbook/</a:t>
            </a:r>
            <a:endParaRPr lang="en-US" altLang="ko-KR" sz="13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2300" lvl="1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1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QGIS API Documentation : </a:t>
            </a:r>
            <a:r>
              <a:rPr lang="en-US" altLang="ko-KR" sz="1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http://qgis.org/api/</a:t>
            </a:r>
            <a:endParaRPr lang="en-US" altLang="ko-KR" sz="13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2300" lvl="1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13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The </a:t>
            </a:r>
            <a:r>
              <a:rPr lang="en-US" altLang="ko-KR" sz="1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 Tutorial: </a:t>
            </a:r>
            <a:r>
              <a:rPr lang="en-US" altLang="ko-KR" sz="1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http://docs.python.org/2/tutorial/index.html</a:t>
            </a:r>
            <a:endParaRPr lang="en-US" altLang="ko-KR" sz="13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sz="14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6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Ⅲ-1. </a:t>
            </a:r>
            <a:r>
              <a:rPr lang="en-US" altLang="ko-KR" dirty="0" err="1" smtClean="0"/>
              <a:t>PyQGIS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b="1" dirty="0" err="1" smtClean="0"/>
              <a:t>PyQGIS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란</a:t>
            </a:r>
            <a:r>
              <a:rPr lang="en-US" altLang="ko-KR" sz="1600" b="1" dirty="0" smtClean="0"/>
              <a:t>?</a:t>
            </a:r>
            <a:endParaRPr lang="en-US" altLang="ko-KR" sz="1600" b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r>
              <a:rPr lang="en-US" altLang="ko-KR" sz="1800" b="1" dirty="0" smtClean="0"/>
              <a:t>Python</a:t>
            </a:r>
          </a:p>
          <a:p>
            <a:pPr lvl="2">
              <a:lnSpc>
                <a:spcPts val="1800"/>
              </a:lnSpc>
            </a:pPr>
            <a:r>
              <a:rPr lang="en-US" altLang="ko-KR" sz="1600" dirty="0"/>
              <a:t>Python is a fun and powerful programming language used in web applications and desktop software. It can also be found wrapping </a:t>
            </a:r>
            <a:r>
              <a:rPr lang="en-US" altLang="ko-KR" sz="1600" dirty="0" err="1"/>
              <a:t>OSGeo</a:t>
            </a:r>
            <a:r>
              <a:rPr lang="en-US" altLang="ko-KR" sz="1600" dirty="0"/>
              <a:t>-backed libraries such as GDAL/OGR, JTS and </a:t>
            </a:r>
            <a:r>
              <a:rPr lang="en-US" altLang="ko-KR" sz="1600" dirty="0" smtClean="0"/>
              <a:t>GEOS</a:t>
            </a:r>
          </a:p>
          <a:p>
            <a:pPr lvl="2">
              <a:lnSpc>
                <a:spcPts val="1800"/>
              </a:lnSpc>
            </a:pPr>
            <a:endParaRPr lang="en-US" altLang="ko-KR" sz="1500" b="1" dirty="0" smtClean="0"/>
          </a:p>
          <a:p>
            <a:pPr lvl="2">
              <a:lnSpc>
                <a:spcPts val="1800"/>
              </a:lnSpc>
            </a:pPr>
            <a:endParaRPr lang="en-US" altLang="ko-KR" sz="1500" b="1" dirty="0" smtClean="0"/>
          </a:p>
          <a:p>
            <a:pPr lvl="1">
              <a:lnSpc>
                <a:spcPts val="1800"/>
              </a:lnSpc>
            </a:pPr>
            <a:r>
              <a:rPr lang="en-US" altLang="ko-KR" sz="1800" b="1" dirty="0" smtClean="0"/>
              <a:t>QT</a:t>
            </a:r>
          </a:p>
          <a:p>
            <a:pPr lvl="2">
              <a:lnSpc>
                <a:spcPts val="1800"/>
              </a:lnSpc>
            </a:pPr>
            <a:r>
              <a:rPr lang="en-US" altLang="ko-KR" sz="1600" dirty="0" err="1"/>
              <a:t>Qt</a:t>
            </a:r>
            <a:r>
              <a:rPr lang="en-US" altLang="ko-KR" sz="1600" dirty="0"/>
              <a:t> (pronounced: cute ) is an open-source cross-platform application framework (a set of tools) developed by Nokia for building graphical user interfaces (GUIs) and software. You’ve probably worked with </a:t>
            </a:r>
            <a:r>
              <a:rPr lang="en-US" altLang="ko-KR" sz="1600" dirty="0" err="1"/>
              <a:t>Qt</a:t>
            </a:r>
            <a:r>
              <a:rPr lang="en-US" altLang="ko-KR" sz="1600" dirty="0"/>
              <a:t> designed software if you’ve touched these programs: Google Earth, Virtual Box, Skype, Autodesk or Android smartphones.</a:t>
            </a:r>
            <a:endParaRPr lang="en-US" altLang="ko-KR" sz="1600" b="1" dirty="0" smtClean="0"/>
          </a:p>
          <a:p>
            <a:pPr lvl="1">
              <a:lnSpc>
                <a:spcPts val="1800"/>
              </a:lnSpc>
            </a:pPr>
            <a:endParaRPr lang="en-US" altLang="ko-KR" sz="1500" b="1" dirty="0" smtClean="0"/>
          </a:p>
          <a:p>
            <a:pPr lvl="1">
              <a:lnSpc>
                <a:spcPts val="1800"/>
              </a:lnSpc>
            </a:pPr>
            <a:endParaRPr lang="en-US" altLang="ko-KR" sz="1500" b="1" dirty="0"/>
          </a:p>
          <a:p>
            <a:pPr lvl="1">
              <a:lnSpc>
                <a:spcPts val="1800"/>
              </a:lnSpc>
            </a:pPr>
            <a:r>
              <a:rPr lang="en-US" altLang="ko-KR" sz="1800" b="1" dirty="0" err="1" smtClean="0"/>
              <a:t>PyQT</a:t>
            </a:r>
            <a:endParaRPr lang="en-US" altLang="ko-KR" sz="1800" b="1" dirty="0" smtClean="0"/>
          </a:p>
          <a:p>
            <a:pPr lvl="2">
              <a:lnSpc>
                <a:spcPts val="1800"/>
              </a:lnSpc>
            </a:pPr>
            <a:r>
              <a:rPr lang="en-US" altLang="ko-KR" sz="1600" dirty="0" err="1"/>
              <a:t>PyQt</a:t>
            </a:r>
            <a:r>
              <a:rPr lang="en-US" altLang="ko-KR" sz="1600" dirty="0"/>
              <a:t> is a Python binding of the cross-platform GUI toolkit </a:t>
            </a:r>
            <a:r>
              <a:rPr lang="en-US" altLang="ko-KR" sz="1600" dirty="0" err="1"/>
              <a:t>Qt</a:t>
            </a:r>
            <a:endParaRPr lang="en-US" altLang="ko-KR" sz="1600" b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46724" y="1419225"/>
            <a:ext cx="8241540" cy="389559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 anchor="ctr">
            <a:prstTxWarp prst="textNoShape">
              <a:avLst/>
            </a:prstTxWarp>
            <a:no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QGIS Python bindings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pic>
        <p:nvPicPr>
          <p:cNvPr id="9" name="Picture 2" descr="homep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2264" y="2978940"/>
            <a:ext cx="2009775" cy="676276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92456" y="4959204"/>
            <a:ext cx="681053" cy="789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5" descr="Python and Qt.sv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3756" y="5589288"/>
            <a:ext cx="608652" cy="6352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7885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Ⅰ. QGIS </a:t>
            </a:r>
            <a:r>
              <a:rPr lang="ko-KR" altLang="en-US" sz="4000" dirty="0" smtClean="0"/>
              <a:t>설치 및 환경설정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611473" y="4869192"/>
            <a:ext cx="7921055" cy="183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25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일러두기 </a:t>
            </a:r>
            <a:r>
              <a:rPr lang="en-US" altLang="ko-KR" sz="25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자료는 모두 </a:t>
            </a:r>
            <a:r>
              <a:rPr lang="en-US" altLang="ko-KR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Creative Commons License CC-BY-NC</a:t>
            </a:r>
            <a:r>
              <a:rPr lang="ko-KR" altLang="en-US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따릅니다</a:t>
            </a:r>
            <a:r>
              <a:rPr lang="en-US" altLang="ko-KR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교재에서 사용하는 이미지의 </a:t>
            </a:r>
            <a:r>
              <a:rPr lang="en-US" altLang="ko-KR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버전은 최신 버전과 다를 수 있으나</a:t>
            </a:r>
            <a:r>
              <a:rPr lang="en-US" altLang="ko-KR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기능상 차이는 없습니다</a:t>
            </a:r>
            <a:r>
              <a:rPr lang="en-US" altLang="ko-KR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교재에서 사용하는 샘플 데이터 셋은 실제 정보와 다르므로 교육용 이외에는 사용할 수 없습니다</a:t>
            </a:r>
            <a:r>
              <a:rPr lang="en-US" altLang="ko-KR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sz="14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77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Ⅲ-1. </a:t>
            </a:r>
            <a:r>
              <a:rPr lang="en-US" altLang="ko-KR" dirty="0" err="1" smtClean="0"/>
              <a:t>PyQGIS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sz="1600" b="1" dirty="0" err="1" smtClean="0"/>
              <a:t>PyQGIS</a:t>
            </a:r>
            <a:r>
              <a:rPr lang="ko-KR" altLang="en-US" sz="1600" b="1" dirty="0" smtClean="0"/>
              <a:t>를 활용하는 방법</a:t>
            </a:r>
            <a:endParaRPr lang="en-US" altLang="ko-KR" sz="1600" b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r>
              <a:rPr lang="en-US" altLang="ko-KR" sz="1800" b="1" dirty="0" smtClean="0"/>
              <a:t>Python Console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a command-line terminal inside QGIS to test ideas and do one-off quick </a:t>
            </a:r>
            <a:r>
              <a:rPr lang="en-US" altLang="ko-KR" sz="1600" dirty="0" smtClean="0"/>
              <a:t>jobs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ArcGIS Python Window</a:t>
            </a:r>
            <a:endParaRPr lang="en-US" altLang="ko-KR" sz="1600" dirty="0" smtClean="0"/>
          </a:p>
          <a:p>
            <a:pPr lvl="2">
              <a:lnSpc>
                <a:spcPts val="1800"/>
              </a:lnSpc>
            </a:pPr>
            <a:endParaRPr lang="en-US" altLang="ko-KR" sz="1500" b="1" dirty="0" smtClean="0"/>
          </a:p>
          <a:p>
            <a:pPr lvl="1">
              <a:lnSpc>
                <a:spcPts val="1800"/>
              </a:lnSpc>
            </a:pPr>
            <a:r>
              <a:rPr lang="en-US" altLang="ko-KR" sz="1800" b="1" dirty="0" smtClean="0"/>
              <a:t>Python Plugins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creating/extending editing tools that interact with data inside the QGIS </a:t>
            </a:r>
            <a:r>
              <a:rPr lang="en-US" altLang="ko-KR" sz="1600" dirty="0" smtClean="0"/>
              <a:t>environment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ArcGIS </a:t>
            </a:r>
            <a:r>
              <a:rPr lang="en-US" altLang="ko-KR" sz="1600" dirty="0" err="1"/>
              <a:t>ArcToolbox</a:t>
            </a:r>
            <a:r>
              <a:rPr lang="en-US" altLang="ko-KR" sz="1600" dirty="0"/>
              <a:t> Script</a:t>
            </a:r>
            <a:endParaRPr lang="en-US" altLang="ko-KR" sz="1600" b="1" dirty="0" smtClean="0"/>
          </a:p>
          <a:p>
            <a:pPr lvl="1">
              <a:lnSpc>
                <a:spcPts val="1800"/>
              </a:lnSpc>
            </a:pPr>
            <a:endParaRPr lang="en-US" altLang="ko-KR" sz="1500" b="1" dirty="0"/>
          </a:p>
          <a:p>
            <a:pPr lvl="1">
              <a:lnSpc>
                <a:spcPts val="1800"/>
              </a:lnSpc>
            </a:pPr>
            <a:r>
              <a:rPr lang="fr-FR" altLang="ko-KR" sz="1800" b="1" dirty="0">
                <a:cs typeface="맑은 고딕" pitchFamily="50" charset="-128"/>
              </a:rPr>
              <a:t>Python Applications</a:t>
            </a:r>
            <a:endParaRPr lang="en-US" altLang="ko-KR" sz="1800" b="1" dirty="0" smtClean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writing Python applications from scratch that are built off QGIS and </a:t>
            </a:r>
            <a:r>
              <a:rPr lang="en-US" altLang="ko-KR" sz="1600" dirty="0" err="1"/>
              <a:t>Qt</a:t>
            </a:r>
            <a:r>
              <a:rPr lang="en-US" altLang="ko-KR" sz="1600" dirty="0"/>
              <a:t> libraries. These applications would process spatial data outside the QGIS application but use core functionality under the </a:t>
            </a:r>
            <a:r>
              <a:rPr lang="en-US" altLang="ko-KR" sz="1600" dirty="0" smtClean="0"/>
              <a:t>hood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ArcGIS Server &amp; Engine + </a:t>
            </a:r>
            <a:r>
              <a:rPr lang="en-US" altLang="ko-KR" sz="1600" dirty="0" err="1"/>
              <a:t>GeoProcessing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Script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061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Ⅲ-2. Python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Python 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개요</a:t>
            </a:r>
            <a:endParaRPr lang="en-US" altLang="ko-KR" sz="16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/>
              <a:t>1990</a:t>
            </a:r>
            <a:r>
              <a:rPr lang="ko-KR" altLang="en-US" sz="1400" dirty="0" smtClean="0"/>
              <a:t>년 프로그래머인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귀도 반 </a:t>
            </a:r>
            <a:r>
              <a:rPr lang="ko-KR" altLang="en-US" sz="1400" dirty="0" err="1" smtClean="0"/>
              <a:t>로섬</a:t>
            </a:r>
            <a:r>
              <a:rPr lang="en-US" altLang="ko-KR" sz="1400" dirty="0" smtClean="0"/>
              <a:t>”</a:t>
            </a:r>
            <a:r>
              <a:rPr lang="ko-KR" altLang="en-US" sz="1400" dirty="0" smtClean="0"/>
              <a:t>이 발표한 고급 프로그래밍 언어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ko-KR" altLang="en-US" sz="1400" dirty="0" smtClean="0"/>
              <a:t>플랫폼 독립적이며 </a:t>
            </a:r>
            <a:r>
              <a:rPr lang="ko-KR" altLang="en-US" sz="1400" dirty="0" err="1" smtClean="0"/>
              <a:t>인터프리터식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객체지향적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동적 타이핑의 대화형 언어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endParaRPr lang="en-US" altLang="ko-KR" sz="500" dirty="0" smtClean="0"/>
          </a:p>
          <a:p>
            <a:pPr>
              <a:lnSpc>
                <a:spcPct val="150000"/>
              </a:lnSpc>
            </a:pPr>
            <a:r>
              <a:rPr lang="ko-KR" altLang="en-US" sz="1800" dirty="0" smtClean="0"/>
              <a:t>특징</a:t>
            </a:r>
            <a:endParaRPr lang="en-US" altLang="ko-KR" sz="1800" dirty="0" smtClean="0"/>
          </a:p>
          <a:p>
            <a:pPr lvl="1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0070C0"/>
                </a:solidFill>
              </a:rPr>
              <a:t>가독성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간결한 구조를 가지며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들여쓰기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통상적으로 </a:t>
            </a:r>
            <a:r>
              <a:rPr lang="en-US" altLang="ko-KR" sz="1400" dirty="0" smtClean="0"/>
              <a:t>4 </a:t>
            </a:r>
            <a:r>
              <a:rPr lang="en-US" altLang="ko-KR" sz="1400" dirty="0" err="1" smtClean="0"/>
              <a:t>SpaceBar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로 </a:t>
            </a:r>
            <a:r>
              <a:rPr lang="ko-KR" altLang="en-US" sz="1400" dirty="0" err="1" smtClean="0"/>
              <a:t>코드블럭</a:t>
            </a:r>
            <a:r>
              <a:rPr lang="ko-KR" altLang="en-US" sz="1400" dirty="0" smtClean="0"/>
              <a:t> 구분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070C0"/>
                </a:solidFill>
              </a:rPr>
              <a:t>풍부한 라이브러리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광범위한 라이브러리를 기본적으로 포함하며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다양한 분야에서 개발되어진 외부 라이브러리가 풍부하고 확장이 용이 </a:t>
            </a:r>
            <a:r>
              <a:rPr lang="en-US" altLang="ko-KR" sz="1400" dirty="0" smtClean="0"/>
              <a:t>(import ***)</a:t>
            </a:r>
          </a:p>
          <a:p>
            <a:pPr lvl="1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0070C0"/>
                </a:solidFill>
              </a:rPr>
              <a:t>접착성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라이브러리의 추가가 쉽고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다른 프로그래밍 언어와 연동이 용이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70C0"/>
                </a:solidFill>
              </a:rPr>
              <a:t>Open Source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Python Software Foundation License</a:t>
            </a:r>
          </a:p>
          <a:p>
            <a:pPr lvl="1">
              <a:lnSpc>
                <a:spcPct val="150000"/>
              </a:lnSpc>
            </a:pPr>
            <a:endParaRPr lang="en-US" altLang="ko-KR" sz="5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종류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C Python : C</a:t>
            </a:r>
            <a:r>
              <a:rPr lang="ko-KR" altLang="en-US" sz="1600" dirty="0" smtClean="0"/>
              <a:t>로 작성된 인터프리터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err="1" smtClean="0"/>
              <a:t>Jython</a:t>
            </a:r>
            <a:r>
              <a:rPr lang="en-US" altLang="ko-KR" sz="1600" dirty="0" smtClean="0"/>
              <a:t> : JVM </a:t>
            </a:r>
            <a:r>
              <a:rPr lang="ko-KR" altLang="en-US" sz="1600" dirty="0" smtClean="0"/>
              <a:t>용 인터프리터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예전의 </a:t>
            </a:r>
            <a:r>
              <a:rPr lang="ko-KR" altLang="en-US" sz="1600" dirty="0" err="1" smtClean="0"/>
              <a:t>제이파이썬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err="1" smtClean="0"/>
              <a:t>IronPython</a:t>
            </a:r>
            <a:r>
              <a:rPr lang="en-US" altLang="ko-KR" sz="1600" dirty="0" smtClean="0"/>
              <a:t> : .NET </a:t>
            </a:r>
            <a:r>
              <a:rPr lang="ko-KR" altLang="en-US" sz="1600" dirty="0" smtClean="0"/>
              <a:t>플랫폼 용 인터프리터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err="1" smtClean="0"/>
              <a:t>PyPy</a:t>
            </a:r>
            <a:r>
              <a:rPr lang="en-US" altLang="ko-KR" sz="1600" dirty="0" smtClean="0"/>
              <a:t> : Python</a:t>
            </a:r>
            <a:r>
              <a:rPr lang="ko-KR" altLang="en-US" sz="1600" dirty="0" smtClean="0"/>
              <a:t>으로 작성된 </a:t>
            </a:r>
            <a:r>
              <a:rPr lang="en-US" altLang="ko-KR" sz="1600" dirty="0" smtClean="0"/>
              <a:t>Python </a:t>
            </a:r>
            <a:r>
              <a:rPr lang="ko-KR" altLang="en-US" sz="1600" dirty="0" smtClean="0"/>
              <a:t>인터프리터</a:t>
            </a:r>
            <a:r>
              <a:rPr lang="en-US" altLang="ko-KR" sz="1600" dirty="0" smtClean="0"/>
              <a:t>… </a:t>
            </a:r>
            <a:r>
              <a:rPr lang="ko-KR" altLang="en-US" sz="1600" dirty="0" err="1" smtClean="0"/>
              <a:t>등등등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88" y="3609024"/>
            <a:ext cx="1800240" cy="270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 descr="Python logo and wordmark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783" y="1088688"/>
            <a:ext cx="2381250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67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Ⅲ-2. Python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Python Coding Style</a:t>
            </a:r>
          </a:p>
          <a:p>
            <a:pPr lvl="1">
              <a:lnSpc>
                <a:spcPct val="150000"/>
              </a:lnSpc>
            </a:pPr>
            <a:r>
              <a:rPr lang="en-US" altLang="ko-KR" sz="1500" dirty="0"/>
              <a:t>Use </a:t>
            </a:r>
            <a:r>
              <a:rPr lang="en-US" altLang="ko-KR" sz="1500" b="1" dirty="0">
                <a:solidFill>
                  <a:srgbClr val="0070C0"/>
                </a:solidFill>
              </a:rPr>
              <a:t>4-space indentation</a:t>
            </a:r>
            <a:r>
              <a:rPr lang="en-US" altLang="ko-KR" sz="1500" dirty="0"/>
              <a:t>, and no tabs.</a:t>
            </a:r>
          </a:p>
          <a:p>
            <a:pPr lvl="2">
              <a:lnSpc>
                <a:spcPct val="150000"/>
              </a:lnSpc>
            </a:pPr>
            <a:r>
              <a:rPr lang="en-US" altLang="ko-KR" sz="1500" dirty="0"/>
              <a:t>Tabs introduce confusion, and are best left out.</a:t>
            </a:r>
          </a:p>
          <a:p>
            <a:pPr lvl="1">
              <a:lnSpc>
                <a:spcPct val="150000"/>
              </a:lnSpc>
            </a:pPr>
            <a:r>
              <a:rPr lang="en-US" altLang="ko-KR" sz="1500" dirty="0"/>
              <a:t>Wrap lines so that they don’t exceed </a:t>
            </a:r>
            <a:r>
              <a:rPr lang="en-US" altLang="ko-KR" sz="1500" b="1" dirty="0">
                <a:solidFill>
                  <a:srgbClr val="0070C0"/>
                </a:solidFill>
              </a:rPr>
              <a:t>79 characters</a:t>
            </a:r>
            <a:r>
              <a:rPr lang="en-US" altLang="ko-KR" sz="15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500" dirty="0"/>
              <a:t>Use blank lines to separate functions and classes, and larger blocks of code inside functions.</a:t>
            </a:r>
          </a:p>
          <a:p>
            <a:pPr lvl="1">
              <a:lnSpc>
                <a:spcPct val="150000"/>
              </a:lnSpc>
            </a:pPr>
            <a:r>
              <a:rPr lang="en-US" altLang="ko-KR" sz="1500" dirty="0"/>
              <a:t>When possible, put comments on a line of their own.</a:t>
            </a:r>
          </a:p>
          <a:p>
            <a:pPr lvl="1">
              <a:lnSpc>
                <a:spcPct val="150000"/>
              </a:lnSpc>
            </a:pPr>
            <a:r>
              <a:rPr lang="en-US" altLang="ko-KR" sz="1500" dirty="0"/>
              <a:t>Use </a:t>
            </a:r>
            <a:r>
              <a:rPr lang="en-US" altLang="ko-KR" sz="1500" dirty="0" err="1"/>
              <a:t>docstrings</a:t>
            </a:r>
            <a:r>
              <a:rPr lang="en-US" altLang="ko-KR" sz="15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500" dirty="0"/>
              <a:t>Use spaces around operators and after commas, but not directly inside bracketing constructs: </a:t>
            </a:r>
          </a:p>
          <a:p>
            <a:pPr lvl="2">
              <a:lnSpc>
                <a:spcPct val="150000"/>
              </a:lnSpc>
            </a:pPr>
            <a:r>
              <a:rPr lang="en-US" altLang="ko-KR" sz="1500" dirty="0" smtClean="0"/>
              <a:t>a </a:t>
            </a:r>
            <a:r>
              <a:rPr lang="en-US" altLang="ko-KR" sz="1500" dirty="0"/>
              <a:t>= f(1, 2) + g(3, 4).</a:t>
            </a:r>
          </a:p>
          <a:p>
            <a:pPr lvl="1">
              <a:lnSpc>
                <a:spcPct val="150000"/>
              </a:lnSpc>
            </a:pPr>
            <a:r>
              <a:rPr lang="en-US" altLang="ko-KR" sz="1500" dirty="0"/>
              <a:t>Name your classes and functions consistently</a:t>
            </a:r>
          </a:p>
          <a:p>
            <a:pPr lvl="2">
              <a:lnSpc>
                <a:spcPct val="150000"/>
              </a:lnSpc>
            </a:pPr>
            <a:r>
              <a:rPr lang="en-US" altLang="ko-KR" sz="1500" dirty="0"/>
              <a:t> The convention is to use </a:t>
            </a:r>
            <a:r>
              <a:rPr lang="en-US" altLang="ko-KR" sz="1500" b="1" dirty="0" err="1">
                <a:solidFill>
                  <a:srgbClr val="0070C0"/>
                </a:solidFill>
              </a:rPr>
              <a:t>CamelCase</a:t>
            </a:r>
            <a:r>
              <a:rPr lang="en-US" altLang="ko-KR" sz="1500" dirty="0"/>
              <a:t> for classes and </a:t>
            </a:r>
            <a:r>
              <a:rPr lang="en-US" altLang="ko-KR" sz="1500" b="1" dirty="0" err="1">
                <a:solidFill>
                  <a:srgbClr val="0070C0"/>
                </a:solidFill>
              </a:rPr>
              <a:t>lower_case_with_underscores</a:t>
            </a:r>
            <a:r>
              <a:rPr lang="en-US" altLang="ko-KR" sz="1500" dirty="0"/>
              <a:t> for functions and methods. </a:t>
            </a:r>
          </a:p>
          <a:p>
            <a:pPr lvl="2">
              <a:lnSpc>
                <a:spcPct val="150000"/>
              </a:lnSpc>
            </a:pPr>
            <a:r>
              <a:rPr lang="en-US" altLang="ko-KR" sz="1500" dirty="0"/>
              <a:t> Always use </a:t>
            </a:r>
            <a:r>
              <a:rPr lang="en-US" altLang="ko-KR" sz="1500" b="1" dirty="0">
                <a:solidFill>
                  <a:srgbClr val="FF0000"/>
                </a:solidFill>
              </a:rPr>
              <a:t>self</a:t>
            </a:r>
            <a:r>
              <a:rPr lang="en-US" altLang="ko-KR" sz="1500" dirty="0"/>
              <a:t> as the name for the first method argument (see </a:t>
            </a:r>
            <a:r>
              <a:rPr lang="en-US" altLang="ko-KR" sz="1500" b="1" i="1" dirty="0"/>
              <a:t>A First Look at Classes</a:t>
            </a:r>
            <a:r>
              <a:rPr lang="en-US" altLang="ko-KR" sz="1500" dirty="0"/>
              <a:t> for more on classes and methods).</a:t>
            </a:r>
          </a:p>
          <a:p>
            <a:pPr lvl="1">
              <a:lnSpc>
                <a:spcPct val="150000"/>
              </a:lnSpc>
            </a:pPr>
            <a:r>
              <a:rPr lang="en-US" altLang="ko-KR" sz="1500" dirty="0"/>
              <a:t>Don’t use fancy encodings if your code is meant to be used in international environments. Plain ASCII works best in any case</a:t>
            </a:r>
            <a:r>
              <a:rPr lang="en-US" altLang="ko-KR" sz="1500" dirty="0" smtClean="0"/>
              <a:t>.</a:t>
            </a:r>
            <a:endParaRPr lang="en-US" altLang="ko-KR" sz="15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5151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Ⅲ-2. Python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Python 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기초 실습 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: Using QGIS Python Console..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02" y="1560853"/>
            <a:ext cx="7429527" cy="4568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018701" y="5556426"/>
            <a:ext cx="2952328" cy="2880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Code here!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63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Ⅲ-2. Python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Intro Python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Python Tutorial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dirty="0">
                <a:solidFill>
                  <a:srgbClr val="404040"/>
                </a:solidFill>
                <a:cs typeface="맑은 고딕" pitchFamily="50" charset="-128"/>
                <a:hlinkClick r:id="rId2"/>
              </a:rPr>
              <a:t>https://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  <a:hlinkClick r:id="rId2"/>
              </a:rPr>
              <a:t>wikidocs.net/book/1</a:t>
            </a:r>
            <a:endParaRPr lang="en-US" altLang="ko-KR" sz="16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dirty="0">
                <a:solidFill>
                  <a:srgbClr val="404040"/>
                </a:solidFill>
                <a:cs typeface="맑은 고딕" pitchFamily="50" charset="-128"/>
                <a:hlinkClick r:id="rId3"/>
              </a:rPr>
              <a:t>http://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  <a:hlinkClick r:id="rId3"/>
              </a:rPr>
              <a:t>docs.python.org/2/tutorial/index.html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Python 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실습</a:t>
            </a:r>
            <a:endParaRPr lang="en-US" altLang="ko-KR" sz="16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제공된 </a:t>
            </a:r>
            <a:r>
              <a:rPr lang="en-US" altLang="ko-KR" sz="1600" b="1" dirty="0" smtClean="0">
                <a:solidFill>
                  <a:srgbClr val="FF0000"/>
                </a:solidFill>
                <a:cs typeface="맑은 고딕" pitchFamily="50" charset="-128"/>
              </a:rPr>
              <a:t>03_scripts\PythonSample\intro_python.py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파일을 메모장으로 열어 실습 진행</a:t>
            </a:r>
            <a:endParaRPr lang="en-US" altLang="ko-KR" sz="16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실제 코드 작성은 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QGIS Python Console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을 활용</a:t>
            </a:r>
            <a:endParaRPr lang="en-US" altLang="ko-KR" sz="16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실습내용</a:t>
            </a:r>
            <a:endParaRPr lang="en-US" altLang="ko-KR" sz="16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모듈참조 </a:t>
            </a:r>
            <a:r>
              <a:rPr lang="en-US" altLang="ko-KR" sz="1600" b="1" dirty="0">
                <a:solidFill>
                  <a:srgbClr val="404040"/>
                </a:solidFill>
                <a:cs typeface="맑은 고딕" pitchFamily="50" charset="-128"/>
              </a:rPr>
              <a:t>: from </a:t>
            </a:r>
            <a:r>
              <a:rPr lang="ko-KR" altLang="en-US" sz="1600" b="1" dirty="0">
                <a:solidFill>
                  <a:srgbClr val="404040"/>
                </a:solidFill>
                <a:cs typeface="맑은 고딕" pitchFamily="50" charset="-128"/>
              </a:rPr>
              <a:t>모듈이름 </a:t>
            </a:r>
            <a:r>
              <a:rPr lang="en-US" altLang="ko-KR" sz="1600" b="1" dirty="0">
                <a:solidFill>
                  <a:srgbClr val="404040"/>
                </a:solidFill>
                <a:cs typeface="맑은 고딕" pitchFamily="50" charset="-128"/>
              </a:rPr>
              <a:t>import </a:t>
            </a:r>
            <a:r>
              <a:rPr lang="ko-KR" altLang="en-US" sz="1600" b="1" dirty="0">
                <a:solidFill>
                  <a:srgbClr val="404040"/>
                </a:solidFill>
                <a:cs typeface="맑은 고딕" pitchFamily="50" charset="-128"/>
              </a:rPr>
              <a:t>모듈함수</a:t>
            </a:r>
            <a:endParaRPr lang="en-US" altLang="ko-KR" sz="16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rgbClr val="404040"/>
                </a:solidFill>
                <a:cs typeface="맑은 고딕" pitchFamily="50" charset="-128"/>
              </a:rPr>
              <a:t>자료형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: string, number, list</a:t>
            </a:r>
          </a:p>
          <a:p>
            <a:pPr lvl="1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rgbClr val="404040"/>
                </a:solidFill>
                <a:cs typeface="맑은 고딕" pitchFamily="50" charset="-128"/>
              </a:rPr>
              <a:t>제어문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: for, while, if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Function &amp; Class</a:t>
            </a:r>
          </a:p>
          <a:p>
            <a:pPr lvl="1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기타 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: math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함수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, </a:t>
            </a:r>
            <a:r>
              <a:rPr lang="en-US" altLang="ko-KR" sz="1600" b="1" dirty="0" err="1" smtClean="0">
                <a:solidFill>
                  <a:srgbClr val="404040"/>
                </a:solidFill>
                <a:cs typeface="맑은 고딕" pitchFamily="50" charset="-128"/>
              </a:rPr>
              <a:t>Lamda</a:t>
            </a:r>
            <a:endParaRPr lang="en-US" altLang="ko-KR" sz="1600" b="1" dirty="0" smtClean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32168" y="3789048"/>
            <a:ext cx="2659422" cy="2406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 descr="Dodatkowa klawiatura ctrl, c, v - bardzo przydatne narzędz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687" y="1268712"/>
            <a:ext cx="2880384" cy="16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211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Ⅲ-3. QGIS API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/>
              <a:t>QGIS API</a:t>
            </a:r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b="1" dirty="0" smtClean="0"/>
              <a:t>Modules</a:t>
            </a:r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b="1" dirty="0" smtClean="0"/>
              <a:t>주요 클래스</a:t>
            </a:r>
            <a:endParaRPr lang="en-US" altLang="ko-KR" sz="1600" b="1" dirty="0" smtClean="0"/>
          </a:p>
          <a:p>
            <a:pPr lvl="1">
              <a:lnSpc>
                <a:spcPts val="1600"/>
              </a:lnSpc>
            </a:pPr>
            <a:r>
              <a:rPr lang="en-US" altLang="ko-KR" sz="1200" dirty="0" err="1"/>
              <a:t>QgisInterface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iface</a:t>
            </a:r>
            <a:r>
              <a:rPr lang="en-US" altLang="ko-KR" sz="1200" dirty="0"/>
              <a:t>)</a:t>
            </a:r>
          </a:p>
          <a:p>
            <a:pPr lvl="1">
              <a:lnSpc>
                <a:spcPts val="1600"/>
              </a:lnSpc>
            </a:pPr>
            <a:r>
              <a:rPr lang="en-US" altLang="ko-KR" sz="1200" dirty="0" err="1"/>
              <a:t>QgsMapCanvas</a:t>
            </a:r>
            <a:endParaRPr lang="en-US" altLang="ko-KR" sz="1200" dirty="0"/>
          </a:p>
          <a:p>
            <a:pPr lvl="1">
              <a:lnSpc>
                <a:spcPts val="1600"/>
              </a:lnSpc>
            </a:pPr>
            <a:r>
              <a:rPr lang="en-US" altLang="ko-KR" sz="1200" dirty="0" err="1"/>
              <a:t>QgsDataProvider</a:t>
            </a:r>
            <a:endParaRPr lang="en-US" altLang="ko-KR" sz="1200" dirty="0"/>
          </a:p>
          <a:p>
            <a:pPr lvl="2">
              <a:lnSpc>
                <a:spcPts val="1600"/>
              </a:lnSpc>
            </a:pPr>
            <a:r>
              <a:rPr lang="en-US" altLang="ko-KR" sz="1200" dirty="0" err="1"/>
              <a:t>QgsVectorDataProvider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QgsRasterDataProvider</a:t>
            </a:r>
            <a:endParaRPr lang="en-US" altLang="ko-KR" sz="1200" dirty="0"/>
          </a:p>
          <a:p>
            <a:pPr lvl="1">
              <a:lnSpc>
                <a:spcPts val="1600"/>
              </a:lnSpc>
            </a:pPr>
            <a:r>
              <a:rPr lang="en-US" altLang="ko-KR" sz="1200" dirty="0" err="1"/>
              <a:t>QgsLayer</a:t>
            </a:r>
            <a:endParaRPr lang="en-US" altLang="ko-KR" sz="1200" dirty="0"/>
          </a:p>
          <a:p>
            <a:pPr lvl="2">
              <a:lnSpc>
                <a:spcPts val="1600"/>
              </a:lnSpc>
            </a:pPr>
            <a:r>
              <a:rPr lang="en-US" altLang="ko-KR" sz="1200" dirty="0"/>
              <a:t>Vector, Raster, Plugin Layer </a:t>
            </a:r>
          </a:p>
          <a:p>
            <a:pPr lvl="1">
              <a:lnSpc>
                <a:spcPts val="1600"/>
              </a:lnSpc>
            </a:pPr>
            <a:r>
              <a:rPr lang="en-US" altLang="ko-KR" sz="1200" dirty="0" err="1"/>
              <a:t>QgsFeature</a:t>
            </a:r>
            <a:endParaRPr lang="en-US" altLang="ko-KR" sz="1200" dirty="0"/>
          </a:p>
          <a:p>
            <a:pPr lvl="1">
              <a:lnSpc>
                <a:spcPts val="1600"/>
              </a:lnSpc>
            </a:pPr>
            <a:r>
              <a:rPr lang="en-US" altLang="ko-KR" sz="1200" dirty="0" err="1"/>
              <a:t>QgsField</a:t>
            </a:r>
            <a:endParaRPr lang="en-US" altLang="ko-KR" sz="1200" dirty="0"/>
          </a:p>
          <a:p>
            <a:pPr lvl="1">
              <a:lnSpc>
                <a:spcPts val="1600"/>
              </a:lnSpc>
            </a:pPr>
            <a:r>
              <a:rPr lang="en-US" altLang="ko-KR" sz="1200" dirty="0" err="1"/>
              <a:t>QgsGeometry</a:t>
            </a:r>
            <a:endParaRPr lang="en-US" altLang="ko-KR" sz="1200" dirty="0"/>
          </a:p>
          <a:p>
            <a:pPr marL="0" indent="0">
              <a:buNone/>
            </a:pPr>
            <a:endParaRPr lang="en-US" altLang="ko-KR" sz="1600" dirty="0"/>
          </a:p>
          <a:p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2425" y="1352550"/>
            <a:ext cx="8421564" cy="389559"/>
          </a:xfrm>
          <a:prstGeom prst="rect">
            <a:avLst/>
          </a:prstGeom>
          <a:solidFill>
            <a:srgbClr val="FFC000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 anchor="ctr">
            <a:prstTxWarp prst="textNoShape">
              <a:avLst/>
            </a:prstTxWarp>
            <a:no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en-US" altLang="ko-K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QGIS API Documentation : </a:t>
            </a:r>
            <a:r>
              <a:rPr lang="en-US" altLang="ko-KR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http://www.qgis.org/api/</a:t>
            </a:r>
            <a:endParaRPr lang="ko-KR" altLang="en-US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676181"/>
              </p:ext>
            </p:extLst>
          </p:nvPr>
        </p:nvGraphicFramePr>
        <p:xfrm>
          <a:off x="371472" y="2168832"/>
          <a:ext cx="8402516" cy="15544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0156"/>
                <a:gridCol w="2790372"/>
                <a:gridCol w="4201988"/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QGIS core library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기본적인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GIS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기능을 포함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QGIS </a:t>
                      </a:r>
                      <a:r>
                        <a:rPr lang="en-US" altLang="ko-KR" sz="11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gui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library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라이브러리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QGIS analysis</a:t>
                      </a:r>
                    </a:p>
                    <a:p>
                      <a:pPr algn="ctr" latinLnBrk="1"/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library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QgsGeometryAnalyzer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Geometry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 연산</a:t>
                      </a:r>
                      <a:endParaRPr lang="en-US" altLang="ko-KR" sz="1100" b="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QgsOverlayAnalyzer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Layer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간의 연산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(Intersection)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MapComposer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도면출력 관련 라이브러리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QGIS network analysis library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네트워크 분석 관련 라이브러리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060" y="3898452"/>
            <a:ext cx="3420456" cy="250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705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Ⅲ-3. QGIS API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rmAutofit/>
          </a:bodyPr>
          <a:lstStyle/>
          <a:p>
            <a:r>
              <a:rPr lang="en-US" altLang="ko-KR" sz="1600" b="1" dirty="0">
                <a:solidFill>
                  <a:srgbClr val="404040"/>
                </a:solidFill>
                <a:cs typeface="맑은 고딕" pitchFamily="50" charset="-128"/>
              </a:rPr>
              <a:t>QGIS Data Provider, Map Layer, Feature, 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Geometry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  <a:p>
            <a:pPr lvl="1">
              <a:lnSpc>
                <a:spcPts val="1800"/>
              </a:lnSpc>
            </a:pPr>
            <a:endParaRPr lang="en-US" altLang="ko-KR" sz="1200" b="1" i="1" dirty="0"/>
          </a:p>
          <a:p>
            <a:pPr lvl="1">
              <a:lnSpc>
                <a:spcPts val="1800"/>
              </a:lnSpc>
            </a:pPr>
            <a:endParaRPr lang="en-US" altLang="ko-KR" sz="1200" b="1" i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8" name="Picture 2" descr="Inheritance grap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282" y="1814513"/>
            <a:ext cx="3581400" cy="1857388"/>
          </a:xfrm>
          <a:prstGeom prst="rect">
            <a:avLst/>
          </a:prstGeom>
          <a:noFill/>
        </p:spPr>
      </p:pic>
      <p:pic>
        <p:nvPicPr>
          <p:cNvPr id="9" name="Picture 4" descr="Inheritance grap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2012" y="1814513"/>
            <a:ext cx="4038600" cy="1685929"/>
          </a:xfrm>
          <a:prstGeom prst="rect">
            <a:avLst/>
          </a:prstGeom>
          <a:noFill/>
        </p:spPr>
      </p:pic>
      <p:pic>
        <p:nvPicPr>
          <p:cNvPr id="10" name="Picture 6" descr="Collaboration grap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39481" y="4233867"/>
            <a:ext cx="2047885" cy="19207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7098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Ⅲ-3. QGIS API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rmAutofit/>
          </a:bodyPr>
          <a:lstStyle/>
          <a:p>
            <a:r>
              <a:rPr lang="en-US" altLang="ko-KR" sz="1600" b="1" dirty="0">
                <a:solidFill>
                  <a:srgbClr val="404040"/>
                </a:solidFill>
                <a:cs typeface="맑은 고딕" pitchFamily="50" charset="-128"/>
              </a:rPr>
              <a:t>GIS Map 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Canvas</a:t>
            </a:r>
            <a:endParaRPr lang="en-US" altLang="ko-KR" sz="1200" b="1" i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11" name="Picture 2" descr="Collaboration grap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591" y="1479481"/>
            <a:ext cx="8914972" cy="47260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7573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Ⅲ-3. QGIS API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rmAutofit/>
          </a:bodyPr>
          <a:lstStyle/>
          <a:p>
            <a:r>
              <a:rPr lang="en-US" altLang="ko-KR" sz="1600" b="1" dirty="0">
                <a:solidFill>
                  <a:srgbClr val="404040"/>
                </a:solidFill>
                <a:cs typeface="맑은 고딕" pitchFamily="50" charset="-128"/>
              </a:rPr>
              <a:t>QGIS Vector Layer</a:t>
            </a:r>
            <a:endParaRPr lang="en-US" altLang="ko-KR" sz="1200" b="1" i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6" name="Picture 2" descr="Collaboration grap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" y="1614474"/>
            <a:ext cx="8692551" cy="4542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9609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Ⅲ-3. QGIS API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rmAutofit/>
          </a:bodyPr>
          <a:lstStyle/>
          <a:p>
            <a:r>
              <a:rPr lang="en-US" altLang="ko-KR" sz="1600" b="1" dirty="0">
                <a:solidFill>
                  <a:srgbClr val="404040"/>
                </a:solidFill>
                <a:cs typeface="맑은 고딕" pitchFamily="50" charset="-128"/>
              </a:rPr>
              <a:t>QGIS 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Raster </a:t>
            </a:r>
            <a:r>
              <a:rPr lang="en-US" altLang="ko-KR" sz="1600" b="1" dirty="0">
                <a:solidFill>
                  <a:srgbClr val="404040"/>
                </a:solidFill>
                <a:cs typeface="맑은 고딕" pitchFamily="50" charset="-128"/>
              </a:rPr>
              <a:t>Layer</a:t>
            </a:r>
            <a:endParaRPr lang="en-US" altLang="ko-KR" sz="1200" b="1" i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7" name="Picture 2" descr="Collaboration grap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" y="1743062"/>
            <a:ext cx="8871975" cy="4367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6690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Ⅰ-1. QGIS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QGIS</a:t>
            </a:r>
            <a:r>
              <a:rPr lang="ko-KR" altLang="en-US" sz="2000" b="1" dirty="0" smtClean="0"/>
              <a:t>란</a:t>
            </a:r>
            <a:r>
              <a:rPr lang="en-US" altLang="ko-KR" sz="2000" b="1" dirty="0" smtClean="0"/>
              <a:t>?</a:t>
            </a:r>
            <a:endParaRPr lang="ko-KR" altLang="en-US" sz="2000" b="1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42878" y="1358724"/>
            <a:ext cx="8630989" cy="360048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 anchor="ctr">
            <a:prstTxWarp prst="textNoShape">
              <a:avLst/>
            </a:prstTxWarp>
            <a:no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 오픈 소스 기반의 강력하고 편리한 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GIS 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소프트웨어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242879" y="1923417"/>
            <a:ext cx="1676400" cy="339006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2813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지원 운영 체제 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42879" y="2283457"/>
            <a:ext cx="2667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altLang="ko-KR" sz="1800" b="1" u="none" dirty="0" smtClean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MS Windows</a:t>
            </a: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Mac OSX</a:t>
            </a: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Linux, Unix</a:t>
            </a:r>
            <a:endParaRPr lang="ko-KR" altLang="en-US" sz="1600" b="1" u="none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242879" y="3318680"/>
            <a:ext cx="1676400" cy="339006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2813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라이선스 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242879" y="3779924"/>
            <a:ext cx="259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altLang="ko-KR" sz="1800" b="1" u="none" dirty="0" smtClean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GNU General</a:t>
            </a: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   </a:t>
            </a: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Public License</a:t>
            </a: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   </a:t>
            </a: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(GPL)</a:t>
            </a:r>
            <a:endParaRPr lang="ko-KR" altLang="en-US" sz="1600" b="1" u="none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242879" y="4680755"/>
            <a:ext cx="1676400" cy="339006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2813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기반 언어 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242879" y="4841192"/>
            <a:ext cx="25908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altLang="ko-KR" sz="1800" b="1" u="none" dirty="0" smtClean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C++, Python </a:t>
            </a:r>
            <a:endParaRPr lang="ko-KR" altLang="en-US" sz="1600" b="1" u="none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242879" y="5574791"/>
            <a:ext cx="1676400" cy="339006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2813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최신버</a:t>
            </a:r>
            <a:r>
              <a:rPr lang="ko-KR" altLang="en-US" sz="1600" b="1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전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 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242879" y="5735228"/>
            <a:ext cx="25908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altLang="ko-KR" sz="1800" b="1" u="none" dirty="0" smtClean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2.12.3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Lyon</a:t>
            </a: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 </a:t>
            </a:r>
            <a:endParaRPr lang="ko-KR" altLang="en-US" sz="1600" b="1" u="none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1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3503022" y="6580101"/>
            <a:ext cx="2120547" cy="226591"/>
          </a:xfrm>
        </p:spPr>
        <p:txBody>
          <a:bodyPr/>
          <a:lstStyle/>
          <a:p>
            <a:fld id="{3CCEC9E9-DD0D-43A6-BAFF-11EAB4FDD92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11716"/>
              </p:ext>
            </p:extLst>
          </p:nvPr>
        </p:nvGraphicFramePr>
        <p:xfrm>
          <a:off x="2210500" y="1898794"/>
          <a:ext cx="6614766" cy="4500602"/>
        </p:xfrm>
        <a:graphic>
          <a:graphicData uri="http://schemas.openxmlformats.org/drawingml/2006/table">
            <a:tbl>
              <a:tblPr firstRow="1" bandRow="1"/>
              <a:tblGrid>
                <a:gridCol w="2204922"/>
                <a:gridCol w="2204922"/>
                <a:gridCol w="2204922"/>
              </a:tblGrid>
              <a:tr h="3259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Release Date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Version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Codename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</a:tr>
              <a:tr h="219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Jul-2002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0.0.1-Alpha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Start!!!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219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3-May-2008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"Io"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19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21-Jul-2008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0.11.0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"Metis"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219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5-Jan-2009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r>
                        <a:rPr lang="en-US" sz="105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Kore</a:t>
                      </a:r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19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12-May-2009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1.1.0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"Pan"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219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1-Sep-2009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1.2.0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"Daphnis"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19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20-Sep-</a:t>
                      </a:r>
                      <a:r>
                        <a:rPr lang="en-US" altLang="ko-KR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en-US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1.3.0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r>
                        <a:rPr lang="en-US" sz="105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Mimas</a:t>
                      </a:r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219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10-Jan-</a:t>
                      </a:r>
                      <a:r>
                        <a:rPr lang="en-US" altLang="ko-KR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en-US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1.4.0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r>
                        <a:rPr lang="en-US" sz="105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Enceladus</a:t>
                      </a:r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19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29-Jul-</a:t>
                      </a:r>
                      <a:r>
                        <a:rPr lang="en-US" altLang="ko-KR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en-US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1.5.0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"Tethys"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219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27-Nov-</a:t>
                      </a:r>
                      <a:r>
                        <a:rPr lang="en-US" altLang="ko-KR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en-US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1.6.0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r>
                        <a:rPr lang="en-US" sz="105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Copiapó</a:t>
                      </a:r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19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19-Jun-</a:t>
                      </a:r>
                      <a:r>
                        <a:rPr lang="en-US" altLang="ko-KR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en-US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1.7.0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r>
                        <a:rPr lang="en-US" sz="105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Wrocław</a:t>
                      </a:r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219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21-Jun-</a:t>
                      </a:r>
                      <a:r>
                        <a:rPr lang="en-US" altLang="ko-KR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en-US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1.8.0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r>
                        <a:rPr lang="en-US" sz="105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Lisboa</a:t>
                      </a:r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19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8-Sep-</a:t>
                      </a:r>
                      <a:r>
                        <a:rPr lang="en-US" altLang="ko-KR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en-US" sz="105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2.0.0-2.0.1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r>
                        <a:rPr lang="en-US" sz="105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Dufour</a:t>
                      </a:r>
                      <a:r>
                        <a:rPr lang="en-US" sz="105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219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22-Feb-</a:t>
                      </a:r>
                      <a:r>
                        <a:rPr lang="en-US" altLang="ko-KR" sz="105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2.2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en-US" sz="105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Valmiera</a:t>
                      </a:r>
                      <a:r>
                        <a:rPr 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9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27-Jun-</a:t>
                      </a:r>
                      <a:r>
                        <a:rPr lang="en-US" altLang="ko-KR" sz="105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2.4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“Chugiak”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219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1-Nov-</a:t>
                      </a:r>
                      <a:r>
                        <a:rPr lang="en-US" altLang="ko-KR" sz="105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2.6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“Brighton”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9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20-Feb-2015</a:t>
                      </a:r>
                      <a:endParaRPr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2.8</a:t>
                      </a:r>
                      <a:endParaRPr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“Wien”</a:t>
                      </a:r>
                      <a:endParaRPr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219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26-Jun-2015</a:t>
                      </a:r>
                      <a:endParaRPr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2.10</a:t>
                      </a:r>
                      <a:endParaRPr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“Pisa”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9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15-Jan-2016</a:t>
                      </a:r>
                      <a:endParaRPr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2.12</a:t>
                      </a:r>
                      <a:endParaRPr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“Lyon”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20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Ⅲ-4. </a:t>
            </a:r>
            <a:r>
              <a:rPr lang="en-US" altLang="ko-KR" dirty="0" err="1" smtClean="0"/>
              <a:t>PyQGIS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404040"/>
                </a:solidFill>
                <a:cs typeface="맑은 고딕" pitchFamily="50" charset="-128"/>
              </a:rPr>
              <a:t>PyQGIS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실습</a:t>
            </a:r>
            <a:endParaRPr lang="en-US" altLang="ko-KR" sz="16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제공된  </a:t>
            </a:r>
            <a:r>
              <a:rPr lang="en-US" altLang="ko-KR" sz="1600" b="1" dirty="0">
                <a:solidFill>
                  <a:srgbClr val="FF0000"/>
                </a:solidFill>
                <a:cs typeface="맑은 고딕" pitchFamily="50" charset="-128"/>
              </a:rPr>
              <a:t>03_scripts\PythonSample\qgis_console.py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파일을 메모장으로 열어 실습 진행</a:t>
            </a:r>
            <a:endParaRPr lang="en-US" altLang="ko-KR" sz="16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실제 코드 작성은 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QGIS Python Console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을 활용</a:t>
            </a:r>
            <a:endParaRPr lang="en-US" altLang="ko-KR" sz="16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실습내용</a:t>
            </a:r>
            <a:endParaRPr lang="en-US" altLang="ko-KR" sz="16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ts val="2000"/>
              </a:lnSpc>
            </a:pP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QGIS </a:t>
            </a:r>
            <a:r>
              <a:rPr lang="ko-KR" altLang="en-US" sz="1400" b="1" dirty="0" smtClean="0">
                <a:solidFill>
                  <a:srgbClr val="404040"/>
                </a:solidFill>
                <a:cs typeface="맑은 고딕" pitchFamily="50" charset="-128"/>
              </a:rPr>
              <a:t>관련 라이브러리 참조 및 환경 정보 확인</a:t>
            </a:r>
            <a:endParaRPr lang="en-US" altLang="ko-KR" sz="14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ts val="2000"/>
              </a:lnSpc>
            </a:pPr>
            <a:r>
              <a:rPr lang="en-US" altLang="ko-KR" sz="1400" b="1" dirty="0">
                <a:solidFill>
                  <a:srgbClr val="404040"/>
                </a:solidFill>
                <a:cs typeface="맑은 고딕" pitchFamily="50" charset="-128"/>
              </a:rPr>
              <a:t>Loading </a:t>
            </a: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Vector, Raster Layers</a:t>
            </a:r>
          </a:p>
          <a:p>
            <a:pPr lvl="1">
              <a:lnSpc>
                <a:spcPts val="2000"/>
              </a:lnSpc>
            </a:pPr>
            <a:r>
              <a:rPr lang="en-US" altLang="ko-KR" sz="1400" b="1" dirty="0">
                <a:solidFill>
                  <a:srgbClr val="404040"/>
                </a:solidFill>
                <a:cs typeface="맑은 고딕" pitchFamily="50" charset="-128"/>
              </a:rPr>
              <a:t>Loading </a:t>
            </a:r>
            <a:r>
              <a:rPr lang="en-US" altLang="ko-KR" sz="1400" b="1" dirty="0" err="1" smtClean="0">
                <a:solidFill>
                  <a:srgbClr val="404040"/>
                </a:solidFill>
                <a:cs typeface="맑은 고딕" pitchFamily="50" charset="-128"/>
              </a:rPr>
              <a:t>PostGIS</a:t>
            </a: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, WFS Layer</a:t>
            </a:r>
          </a:p>
          <a:p>
            <a:pPr lvl="1">
              <a:lnSpc>
                <a:spcPts val="2000"/>
              </a:lnSpc>
            </a:pPr>
            <a:r>
              <a:rPr lang="en-US" altLang="ko-KR" sz="1400" b="1" dirty="0">
                <a:solidFill>
                  <a:srgbClr val="404040"/>
                </a:solidFill>
                <a:cs typeface="맑은 고딕" pitchFamily="50" charset="-128"/>
              </a:rPr>
              <a:t>Query Raster </a:t>
            </a: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Values</a:t>
            </a:r>
          </a:p>
          <a:p>
            <a:pPr lvl="1">
              <a:lnSpc>
                <a:spcPts val="2000"/>
              </a:lnSpc>
            </a:pPr>
            <a:r>
              <a:rPr lang="en-US" altLang="ko-KR" sz="1400" b="1" dirty="0">
                <a:solidFill>
                  <a:srgbClr val="404040"/>
                </a:solidFill>
                <a:cs typeface="맑은 고딕" pitchFamily="50" charset="-128"/>
              </a:rPr>
              <a:t>Selected </a:t>
            </a: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features</a:t>
            </a:r>
          </a:p>
          <a:p>
            <a:pPr lvl="1">
              <a:lnSpc>
                <a:spcPts val="2000"/>
              </a:lnSpc>
            </a:pPr>
            <a:r>
              <a:rPr lang="en-US" altLang="ko-KR" sz="1400" b="1" dirty="0">
                <a:solidFill>
                  <a:srgbClr val="404040"/>
                </a:solidFill>
                <a:cs typeface="맑은 고딕" pitchFamily="50" charset="-128"/>
              </a:rPr>
              <a:t>Feature &amp; </a:t>
            </a: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Attributes </a:t>
            </a:r>
            <a:r>
              <a:rPr lang="ko-KR" altLang="en-US" sz="1400" b="1" dirty="0" smtClean="0">
                <a:solidFill>
                  <a:srgbClr val="404040"/>
                </a:solidFill>
                <a:cs typeface="맑은 고딕" pitchFamily="50" charset="-128"/>
              </a:rPr>
              <a:t>다루기</a:t>
            </a:r>
            <a:endParaRPr lang="en-US" altLang="ko-KR" sz="14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ts val="2000"/>
              </a:lnSpc>
            </a:pPr>
            <a:r>
              <a:rPr lang="en-US" altLang="ko-KR" sz="1400" b="1" dirty="0">
                <a:solidFill>
                  <a:srgbClr val="404040"/>
                </a:solidFill>
                <a:cs typeface="맑은 고딕" pitchFamily="50" charset="-128"/>
              </a:rPr>
              <a:t>Attribute &amp; Spatial </a:t>
            </a: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Filter</a:t>
            </a:r>
          </a:p>
          <a:p>
            <a:pPr lvl="1">
              <a:lnSpc>
                <a:spcPts val="2000"/>
              </a:lnSpc>
            </a:pPr>
            <a:r>
              <a:rPr lang="en-US" altLang="ko-KR" sz="1400" b="1" dirty="0">
                <a:solidFill>
                  <a:srgbClr val="404040"/>
                </a:solidFill>
                <a:cs typeface="맑은 고딕" pitchFamily="50" charset="-128"/>
              </a:rPr>
              <a:t>Geometry(</a:t>
            </a:r>
            <a:r>
              <a:rPr lang="en-US" altLang="ko-KR" sz="1400" b="1" dirty="0" err="1">
                <a:solidFill>
                  <a:srgbClr val="404040"/>
                </a:solidFill>
                <a:cs typeface="맑은 고딕" pitchFamily="50" charset="-128"/>
              </a:rPr>
              <a:t>QgsGeometry</a:t>
            </a:r>
            <a:r>
              <a:rPr lang="en-US" altLang="ko-KR" sz="1400" b="1" dirty="0">
                <a:solidFill>
                  <a:srgbClr val="404040"/>
                </a:solidFill>
                <a:cs typeface="맑은 고딕" pitchFamily="50" charset="-128"/>
              </a:rPr>
              <a:t>) </a:t>
            </a: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Handling</a:t>
            </a:r>
          </a:p>
          <a:p>
            <a:pPr lvl="1">
              <a:lnSpc>
                <a:spcPts val="2000"/>
              </a:lnSpc>
            </a:pP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Transformation</a:t>
            </a:r>
          </a:p>
          <a:p>
            <a:pPr lvl="1">
              <a:lnSpc>
                <a:spcPts val="2000"/>
              </a:lnSpc>
            </a:pPr>
            <a:r>
              <a:rPr lang="en-US" altLang="ko-KR" sz="1400" b="1" dirty="0">
                <a:solidFill>
                  <a:srgbClr val="404040"/>
                </a:solidFill>
                <a:cs typeface="맑은 고딕" pitchFamily="50" charset="-128"/>
              </a:rPr>
              <a:t>Modifying </a:t>
            </a: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schema (</a:t>
            </a:r>
            <a:r>
              <a:rPr lang="ko-KR" altLang="en-US" sz="1400" b="1" dirty="0" smtClean="0">
                <a:solidFill>
                  <a:srgbClr val="404040"/>
                </a:solidFill>
                <a:cs typeface="맑은 고딕" pitchFamily="50" charset="-128"/>
              </a:rPr>
              <a:t>벡터 </a:t>
            </a:r>
            <a:r>
              <a:rPr lang="ko-KR" altLang="en-US" sz="1400" b="1" dirty="0" err="1" smtClean="0">
                <a:solidFill>
                  <a:srgbClr val="404040"/>
                </a:solidFill>
                <a:cs typeface="맑은 고딕" pitchFamily="50" charset="-128"/>
              </a:rPr>
              <a:t>레이어</a:t>
            </a:r>
            <a:r>
              <a:rPr lang="ko-KR" altLang="en-US" sz="1400" b="1" dirty="0" smtClean="0">
                <a:solidFill>
                  <a:srgbClr val="404040"/>
                </a:solidFill>
                <a:cs typeface="맑은 고딕" pitchFamily="50" charset="-128"/>
              </a:rPr>
              <a:t> 스키마 다루기</a:t>
            </a: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)</a:t>
            </a:r>
          </a:p>
          <a:p>
            <a:pPr lvl="1">
              <a:lnSpc>
                <a:spcPts val="2000"/>
              </a:lnSpc>
            </a:pPr>
            <a:r>
              <a:rPr lang="en-US" altLang="ko-KR" sz="1400" b="1" dirty="0">
                <a:solidFill>
                  <a:srgbClr val="404040"/>
                </a:solidFill>
                <a:cs typeface="맑은 고딕" pitchFamily="50" charset="-128"/>
              </a:rPr>
              <a:t>Memory layer </a:t>
            </a:r>
            <a:r>
              <a:rPr lang="ko-KR" altLang="en-US" sz="1400" b="1" dirty="0" smtClean="0">
                <a:solidFill>
                  <a:srgbClr val="404040"/>
                </a:solidFill>
                <a:cs typeface="맑은 고딕" pitchFamily="50" charset="-128"/>
              </a:rPr>
              <a:t>다루기 및 </a:t>
            </a: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Feature </a:t>
            </a:r>
            <a:r>
              <a:rPr lang="ko-KR" altLang="en-US" sz="1400" b="1" dirty="0" smtClean="0">
                <a:solidFill>
                  <a:srgbClr val="404040"/>
                </a:solidFill>
                <a:cs typeface="맑은 고딕" pitchFamily="50" charset="-128"/>
              </a:rPr>
              <a:t>편집 기초</a:t>
            </a:r>
            <a:endParaRPr lang="en-US" altLang="ko-KR" sz="14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ts val="2000"/>
              </a:lnSpc>
            </a:pP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Vector layer </a:t>
            </a:r>
            <a:r>
              <a:rPr lang="ko-KR" altLang="en-US" sz="1400" b="1" dirty="0" smtClean="0">
                <a:solidFill>
                  <a:srgbClr val="404040"/>
                </a:solidFill>
                <a:cs typeface="맑은 고딕" pitchFamily="50" charset="-128"/>
              </a:rPr>
              <a:t>필드 통계정보 확인 및 다른 포맷으로 내보내기</a:t>
            </a:r>
            <a:endParaRPr lang="en-US" altLang="ko-KR" sz="1400" b="1" dirty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1600" b="1" dirty="0" smtClean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24578" name="Picture 2" descr="Dodatkowa klawiatura ctrl, c, v - bardzo przydatne narzędz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180" y="4419132"/>
            <a:ext cx="2880384" cy="16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18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Ⅲ-4. </a:t>
            </a:r>
            <a:r>
              <a:rPr lang="en-US" altLang="ko-KR" dirty="0" err="1" smtClean="0"/>
              <a:t>PyQGIS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Script Runner Plugin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0000"/>
                </a:solidFill>
              </a:rPr>
              <a:t>[Plugins] -&gt; [Manage and Install Plugins…] </a:t>
            </a:r>
            <a:r>
              <a:rPr lang="ko-KR" altLang="en-US" sz="1500" dirty="0">
                <a:solidFill>
                  <a:srgbClr val="000000"/>
                </a:solidFill>
              </a:rPr>
              <a:t>실행 후 </a:t>
            </a:r>
            <a:r>
              <a:rPr lang="en-US" altLang="ko-KR" sz="1500" dirty="0">
                <a:solidFill>
                  <a:srgbClr val="000000"/>
                </a:solidFill>
              </a:rPr>
              <a:t>[Script Runner] </a:t>
            </a:r>
            <a:r>
              <a:rPr lang="ko-KR" altLang="en-US" sz="1500" dirty="0">
                <a:solidFill>
                  <a:srgbClr val="000000"/>
                </a:solidFill>
              </a:rPr>
              <a:t>플러그인 </a:t>
            </a:r>
            <a:r>
              <a:rPr lang="ko-KR" altLang="en-US" sz="1500" dirty="0" smtClean="0">
                <a:solidFill>
                  <a:srgbClr val="000000"/>
                </a:solidFill>
              </a:rPr>
              <a:t>설치</a:t>
            </a:r>
            <a:endParaRPr lang="en-US" altLang="ko-KR" sz="1500" dirty="0" smtClean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[Script Runner] </a:t>
            </a:r>
            <a:r>
              <a:rPr lang="ko-KR" altLang="en-US" sz="1500" dirty="0">
                <a:solidFill>
                  <a:srgbClr val="000000"/>
                </a:solidFill>
                <a:latin typeface="+mn-ea"/>
              </a:rPr>
              <a:t>플러그인 실행 후 예제 파일</a:t>
            </a: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(runner_0X.py)</a:t>
            </a:r>
            <a:r>
              <a:rPr lang="ko-KR" altLang="en-US" sz="1500" dirty="0">
                <a:solidFill>
                  <a:srgbClr val="000000"/>
                </a:solidFill>
                <a:latin typeface="+mn-ea"/>
              </a:rPr>
              <a:t> 불러온 후 </a:t>
            </a:r>
            <a:r>
              <a:rPr lang="ko-KR" altLang="en-US" sz="1500" dirty="0" smtClean="0">
                <a:solidFill>
                  <a:srgbClr val="000000"/>
                </a:solidFill>
                <a:latin typeface="+mn-ea"/>
              </a:rPr>
              <a:t>실행</a:t>
            </a:r>
            <a:endParaRPr lang="en-US" altLang="ko-KR" sz="1500" dirty="0" smtClean="0">
              <a:solidFill>
                <a:srgbClr val="000000"/>
              </a:solidFill>
              <a:latin typeface="+mn-ea"/>
            </a:endParaRPr>
          </a:p>
          <a:p>
            <a:pPr lvl="1"/>
            <a:r>
              <a:rPr lang="en-US" altLang="ko-KR" sz="1200" b="1" dirty="0">
                <a:solidFill>
                  <a:srgbClr val="0070C0"/>
                </a:solidFill>
                <a:cs typeface="맑은 고딕" pitchFamily="50" charset="-128"/>
              </a:rPr>
              <a:t>03_scripts\</a:t>
            </a:r>
            <a:r>
              <a:rPr lang="en-US" altLang="ko-KR" sz="1200" b="1" dirty="0" err="1">
                <a:solidFill>
                  <a:srgbClr val="0070C0"/>
                </a:solidFill>
                <a:cs typeface="맑은 고딕" pitchFamily="50" charset="-128"/>
              </a:rPr>
              <a:t>PythonSample</a:t>
            </a:r>
            <a:r>
              <a:rPr lang="en-US" altLang="ko-KR" sz="1200" b="1" dirty="0">
                <a:solidFill>
                  <a:srgbClr val="0070C0"/>
                </a:solidFill>
                <a:cs typeface="맑은 고딕" pitchFamily="50" charset="-128"/>
              </a:rPr>
              <a:t>\ runner_01.py </a:t>
            </a:r>
            <a:r>
              <a:rPr lang="en-US" altLang="ko-KR" sz="1200" b="1" dirty="0" smtClean="0">
                <a:solidFill>
                  <a:srgbClr val="0070C0"/>
                </a:solidFill>
                <a:cs typeface="맑은 고딕" pitchFamily="50" charset="-128"/>
              </a:rPr>
              <a:t>(Add </a:t>
            </a:r>
            <a:r>
              <a:rPr lang="en-US" altLang="ko-KR" sz="1200" b="1" dirty="0" err="1">
                <a:solidFill>
                  <a:srgbClr val="0070C0"/>
                </a:solidFill>
                <a:cs typeface="맑은 고딕" pitchFamily="50" charset="-128"/>
              </a:rPr>
              <a:t>shapefiles</a:t>
            </a:r>
            <a:r>
              <a:rPr lang="en-US" altLang="ko-KR" sz="1200" b="1" dirty="0">
                <a:solidFill>
                  <a:srgbClr val="0070C0"/>
                </a:solidFill>
                <a:cs typeface="맑은 고딕" pitchFamily="50" charset="-128"/>
              </a:rPr>
              <a:t> to </a:t>
            </a:r>
            <a:r>
              <a:rPr lang="en-US" altLang="ko-KR" sz="1200" b="1" dirty="0" smtClean="0">
                <a:solidFill>
                  <a:srgbClr val="0070C0"/>
                </a:solidFill>
                <a:cs typeface="맑은 고딕" pitchFamily="50" charset="-128"/>
              </a:rPr>
              <a:t>map)</a:t>
            </a:r>
          </a:p>
          <a:p>
            <a:pPr lvl="1"/>
            <a:r>
              <a:rPr lang="en-US" altLang="ko-KR" sz="1200" b="1" dirty="0">
                <a:solidFill>
                  <a:srgbClr val="0070C0"/>
                </a:solidFill>
                <a:cs typeface="맑은 고딕" pitchFamily="50" charset="-128"/>
              </a:rPr>
              <a:t>03_scripts\</a:t>
            </a:r>
            <a:r>
              <a:rPr lang="en-US" altLang="ko-KR" sz="1200" b="1" dirty="0" err="1">
                <a:solidFill>
                  <a:srgbClr val="0070C0"/>
                </a:solidFill>
                <a:cs typeface="맑은 고딕" pitchFamily="50" charset="-128"/>
              </a:rPr>
              <a:t>PythonSample</a:t>
            </a:r>
            <a:r>
              <a:rPr lang="en-US" altLang="ko-KR" sz="1200" b="1" dirty="0">
                <a:solidFill>
                  <a:srgbClr val="0070C0"/>
                </a:solidFill>
                <a:cs typeface="맑은 고딕" pitchFamily="50" charset="-128"/>
              </a:rPr>
              <a:t>\ runner_02.py (Features to </a:t>
            </a:r>
            <a:r>
              <a:rPr lang="en-US" altLang="ko-KR" sz="1200" b="1" dirty="0" smtClean="0">
                <a:solidFill>
                  <a:srgbClr val="0070C0"/>
                </a:solidFill>
                <a:cs typeface="맑은 고딕" pitchFamily="50" charset="-128"/>
              </a:rPr>
              <a:t>point)</a:t>
            </a:r>
            <a:endParaRPr lang="en-US" altLang="ko-KR" sz="1200" b="1" dirty="0">
              <a:solidFill>
                <a:srgbClr val="0070C0"/>
              </a:solidFill>
              <a:cs typeface="맑은 고딕" pitchFamily="50" charset="-128"/>
            </a:endParaRPr>
          </a:p>
          <a:p>
            <a:pPr lvl="1"/>
            <a:r>
              <a:rPr lang="en-US" altLang="ko-KR" sz="1200" b="1" dirty="0">
                <a:solidFill>
                  <a:srgbClr val="0070C0"/>
                </a:solidFill>
                <a:cs typeface="맑은 고딕" pitchFamily="50" charset="-128"/>
              </a:rPr>
              <a:t>03_scripts\</a:t>
            </a:r>
            <a:r>
              <a:rPr lang="en-US" altLang="ko-KR" sz="1200" b="1" dirty="0" err="1">
                <a:solidFill>
                  <a:srgbClr val="0070C0"/>
                </a:solidFill>
                <a:cs typeface="맑은 고딕" pitchFamily="50" charset="-128"/>
              </a:rPr>
              <a:t>PythonSample</a:t>
            </a:r>
            <a:r>
              <a:rPr lang="en-US" altLang="ko-KR" sz="1200" b="1" dirty="0">
                <a:solidFill>
                  <a:srgbClr val="0070C0"/>
                </a:solidFill>
                <a:cs typeface="맑은 고딕" pitchFamily="50" charset="-128"/>
              </a:rPr>
              <a:t>\ runner_03.py (Simple </a:t>
            </a:r>
            <a:r>
              <a:rPr lang="en-US" altLang="ko-KR" sz="1200" b="1" dirty="0" smtClean="0">
                <a:solidFill>
                  <a:srgbClr val="0070C0"/>
                </a:solidFill>
                <a:cs typeface="맑은 고딕" pitchFamily="50" charset="-128"/>
              </a:rPr>
              <a:t>Buffer)</a:t>
            </a:r>
            <a:endParaRPr lang="en-US" altLang="ko-KR" sz="1200" b="1" dirty="0">
              <a:solidFill>
                <a:srgbClr val="0070C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12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00050" y="1409700"/>
            <a:ext cx="8331552" cy="360984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 anchor="ctr">
            <a:prstTxWarp prst="textNoShape">
              <a:avLst/>
            </a:prstTxWarp>
            <a:no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spcAft>
                <a:spcPct val="0"/>
              </a:spcAft>
              <a:buFont typeface="Wingdings" pitchFamily="2" charset="2"/>
              <a:buChar char="è"/>
              <a:defRPr/>
            </a:pPr>
            <a:r>
              <a:rPr kumimoji="1" lang="ko-KR" alt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 플러그인 작성 없이 외부에서 작성한 </a:t>
            </a:r>
            <a:r>
              <a:rPr kumimoji="1" lang="en-US" altLang="ko-KR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PyQGIS</a:t>
            </a:r>
            <a:r>
              <a:rPr kumimoji="1" lang="en-US" altLang="ko-K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 </a:t>
            </a:r>
            <a:r>
              <a:rPr kumimoji="1" lang="ko-KR" alt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스크립트를 실행하는 도구 </a:t>
            </a:r>
            <a:endParaRPr kumimoji="1"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3515679"/>
            <a:ext cx="3962898" cy="2737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862" y="3542349"/>
            <a:ext cx="4369251" cy="271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180" y="2586030"/>
            <a:ext cx="2332681" cy="80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743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Ⅲ-5. </a:t>
            </a:r>
            <a:r>
              <a:rPr lang="en-US" altLang="ko-KR" dirty="0" err="1" smtClean="0"/>
              <a:t>Qt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404040"/>
                </a:solidFill>
                <a:cs typeface="맑은 고딕" pitchFamily="50" charset="-128"/>
              </a:rPr>
              <a:t>Qt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 (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프레임워크</a:t>
            </a:r>
            <a:r>
              <a:rPr lang="en-US" altLang="ko-KR" sz="1600" b="1" dirty="0">
                <a:solidFill>
                  <a:srgbClr val="404040"/>
                </a:solidFill>
                <a:cs typeface="맑은 고딕" pitchFamily="50" charset="-128"/>
              </a:rPr>
              <a:t>) : </a:t>
            </a:r>
            <a:r>
              <a:rPr lang="en-US" altLang="ko-KR" sz="1600" b="1" dirty="0">
                <a:solidFill>
                  <a:srgbClr val="404040"/>
                </a:solidFill>
                <a:cs typeface="맑은 고딕" pitchFamily="50" charset="-128"/>
                <a:hlinkClick r:id="rId2"/>
              </a:rPr>
              <a:t>http://www.qt.io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  <a:hlinkClick r:id="rId2"/>
              </a:rPr>
              <a:t>/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5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GUI 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프로그램 개발에 널리 사용</a:t>
            </a:r>
            <a:endParaRPr lang="en-US" altLang="ko-KR" sz="1500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윈도우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, </a:t>
            </a:r>
            <a:r>
              <a:rPr lang="ko-KR" altLang="en-US" sz="1500" dirty="0" err="1" smtClean="0">
                <a:solidFill>
                  <a:srgbClr val="404040"/>
                </a:solidFill>
                <a:cs typeface="맑은 고딕" pitchFamily="50" charset="-128"/>
              </a:rPr>
              <a:t>리눅스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, 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맥 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OS X, </a:t>
            </a:r>
            <a:r>
              <a:rPr lang="ko-KR" altLang="en-US" sz="1500" dirty="0" err="1" smtClean="0">
                <a:solidFill>
                  <a:srgbClr val="404040"/>
                </a:solidFill>
                <a:cs typeface="맑은 고딕" pitchFamily="50" charset="-128"/>
              </a:rPr>
              <a:t>임베디드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en-US" sz="1500" dirty="0" err="1" smtClean="0">
                <a:solidFill>
                  <a:srgbClr val="404040"/>
                </a:solidFill>
                <a:cs typeface="맑은 고딕" pitchFamily="50" charset="-128"/>
              </a:rPr>
              <a:t>리눅스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, </a:t>
            </a:r>
            <a:r>
              <a:rPr lang="ko-KR" altLang="en-US" sz="1500" dirty="0" err="1" smtClean="0">
                <a:solidFill>
                  <a:srgbClr val="404040"/>
                </a:solidFill>
                <a:cs typeface="맑은 고딕" pitchFamily="50" charset="-128"/>
              </a:rPr>
              <a:t>심비안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 등 크로스 플랫폼 프레임워크</a:t>
            </a:r>
            <a:endParaRPr lang="en-US" altLang="ko-KR" sz="1500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C++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을 주로 사용하지만</a:t>
            </a:r>
            <a:r>
              <a:rPr lang="en-US" altLang="ko-KR" sz="1500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 smtClean="0">
                <a:solidFill>
                  <a:srgbClr val="FF0000"/>
                </a:solidFill>
                <a:cs typeface="맑은 고딕" pitchFamily="50" charset="-128"/>
              </a:rPr>
              <a:t>Python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, 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루비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, C, 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펄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, 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파스칼 등 과도 연동</a:t>
            </a:r>
            <a:endParaRPr lang="en-US" altLang="ko-KR" sz="1500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License : </a:t>
            </a:r>
            <a:r>
              <a:rPr lang="en-US" altLang="ko-KR" sz="1500" b="1" dirty="0" smtClean="0">
                <a:solidFill>
                  <a:srgbClr val="0070C0"/>
                </a:solidFill>
                <a:cs typeface="맑은 고딕" pitchFamily="50" charset="-128"/>
              </a:rPr>
              <a:t>GNU LGPL 2.1, GNU GPL 3.0</a:t>
            </a: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cs typeface="맑은 고딕" pitchFamily="50" charset="-128"/>
              </a:rPr>
              <a:t>QGIS </a:t>
            </a:r>
            <a:r>
              <a:rPr lang="ko-KR" altLang="en-US" sz="1500" dirty="0" smtClean="0">
                <a:cs typeface="맑은 고딕" pitchFamily="50" charset="-128"/>
              </a:rPr>
              <a:t>에서는 </a:t>
            </a:r>
            <a:r>
              <a:rPr lang="en-US" altLang="ko-KR" sz="1500" b="1" dirty="0" err="1" smtClean="0">
                <a:solidFill>
                  <a:srgbClr val="0070C0"/>
                </a:solidFill>
                <a:cs typeface="맑은 고딕" pitchFamily="50" charset="-128"/>
              </a:rPr>
              <a:t>Qt</a:t>
            </a:r>
            <a:r>
              <a:rPr lang="en-US" altLang="ko-KR" sz="1500" b="1" dirty="0" smtClean="0">
                <a:solidFill>
                  <a:srgbClr val="0070C0"/>
                </a:solidFill>
                <a:cs typeface="맑은 고딕" pitchFamily="50" charset="-128"/>
              </a:rPr>
              <a:t> Designer 4.8.5</a:t>
            </a:r>
            <a:r>
              <a:rPr lang="en-US" altLang="ko-KR" sz="1500" dirty="0" smtClean="0">
                <a:cs typeface="맑은 고딕" pitchFamily="50" charset="-128"/>
              </a:rPr>
              <a:t> </a:t>
            </a:r>
            <a:r>
              <a:rPr lang="ko-KR" altLang="en-US" sz="1500" dirty="0" smtClean="0">
                <a:cs typeface="맑은 고딕" pitchFamily="50" charset="-128"/>
              </a:rPr>
              <a:t>버전을 내장하고 있음</a:t>
            </a:r>
            <a:endParaRPr lang="en-US" altLang="ko-KR" sz="1500" dirty="0"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14" y="3609024"/>
            <a:ext cx="4502574" cy="266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408" y="3609024"/>
            <a:ext cx="3913196" cy="266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62132" y="3329463"/>
            <a:ext cx="3487769" cy="412590"/>
          </a:xfrm>
          <a:prstGeom prst="rect">
            <a:avLst/>
          </a:prstGeom>
          <a:noFill/>
        </p:spPr>
        <p:txBody>
          <a:bodyPr wrap="none" lIns="180000" tIns="90000" rIns="180000" bIns="90000" rtlCol="0" anchor="ctr" anchorCtr="0">
            <a:spAutoFit/>
          </a:bodyPr>
          <a:lstStyle/>
          <a:p>
            <a:pPr algn="ctr"/>
            <a:r>
              <a:rPr lang="en-US" altLang="ko-KR" sz="1500" b="1" i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http://doc.qt.io/qt-4.8/classes.html</a:t>
            </a:r>
            <a:endParaRPr lang="ko-KR" altLang="en-US" sz="1500" b="1" i="1" dirty="0" smtClean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592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Ⅲ-5. </a:t>
            </a:r>
            <a:r>
              <a:rPr lang="en-US" altLang="ko-KR" dirty="0" err="1" smtClean="0"/>
              <a:t>Qt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404040"/>
                </a:solidFill>
                <a:cs typeface="맑은 고딕" pitchFamily="50" charset="-128"/>
              </a:rPr>
              <a:t>Qt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 Designer 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실행</a:t>
            </a:r>
            <a:endParaRPr lang="en-US" altLang="ko-KR" sz="16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5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위치 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: C</a:t>
            </a:r>
            <a:r>
              <a:rPr lang="en-US" altLang="ko-KR" sz="1500" dirty="0">
                <a:solidFill>
                  <a:srgbClr val="404040"/>
                </a:solidFill>
                <a:cs typeface="맑은 고딕" pitchFamily="50" charset="-128"/>
              </a:rPr>
              <a:t>:\Program 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Files\QGIS~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설치버전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\bin\designer.exe</a:t>
            </a:r>
          </a:p>
          <a:p>
            <a:pPr lvl="1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폼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(form)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을 생성하고 </a:t>
            </a:r>
            <a:r>
              <a:rPr lang="ko-KR" altLang="en-US" sz="1500" dirty="0" err="1" smtClean="0">
                <a:solidFill>
                  <a:srgbClr val="404040"/>
                </a:solidFill>
                <a:cs typeface="맑은 고딕" pitchFamily="50" charset="-128"/>
              </a:rPr>
              <a:t>위젯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 컨트롤을 추가하여 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GUI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 생성</a:t>
            </a:r>
            <a:endParaRPr lang="en-US" altLang="ko-KR" sz="1500" dirty="0" smtClean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15" y="2329692"/>
            <a:ext cx="6983753" cy="41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853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Ⅳ. QGIS </a:t>
            </a:r>
            <a:r>
              <a:rPr lang="ko-KR" altLang="en-US" sz="4000" dirty="0" smtClean="0"/>
              <a:t>플러그인 개발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521461" y="3934775"/>
            <a:ext cx="8101080" cy="2374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25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일러두기 </a:t>
            </a:r>
            <a:r>
              <a:rPr lang="en-US" altLang="ko-KR" sz="25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3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자료는 모두 </a:t>
            </a:r>
            <a:r>
              <a:rPr lang="en-US" altLang="ko-KR" sz="13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Creative Commons License CC-BY-NC</a:t>
            </a:r>
            <a:r>
              <a:rPr lang="ko-KR" altLang="en-US" sz="13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따릅니다</a:t>
            </a:r>
            <a:r>
              <a:rPr lang="en-US" altLang="ko-KR" sz="13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3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3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25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Ⅳ-1. </a:t>
            </a:r>
            <a:r>
              <a:rPr lang="ko-KR" altLang="en-US" dirty="0" smtClean="0"/>
              <a:t>플러그인 개발 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QGIS Plugin Builder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5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QGIS 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플러그인 개발을 위한 </a:t>
            </a:r>
            <a:r>
              <a:rPr lang="ko-KR" altLang="en-US" sz="1500" b="1" dirty="0" smtClean="0">
                <a:solidFill>
                  <a:srgbClr val="0070C0"/>
                </a:solidFill>
                <a:cs typeface="맑은 고딕" pitchFamily="50" charset="-128"/>
              </a:rPr>
              <a:t>템플릿</a:t>
            </a:r>
            <a:r>
              <a:rPr lang="en-US" altLang="ko-KR" sz="1500" b="1" dirty="0" smtClean="0">
                <a:solidFill>
                  <a:srgbClr val="0070C0"/>
                </a:solidFill>
                <a:cs typeface="맑은 고딕" pitchFamily="50" charset="-128"/>
              </a:rPr>
              <a:t>(</a:t>
            </a:r>
            <a:r>
              <a:rPr lang="ko-KR" altLang="en-US" sz="1500" b="1" dirty="0" smtClean="0">
                <a:solidFill>
                  <a:srgbClr val="0070C0"/>
                </a:solidFill>
                <a:cs typeface="맑은 고딕" pitchFamily="50" charset="-128"/>
              </a:rPr>
              <a:t>시작점</a:t>
            </a:r>
            <a:r>
              <a:rPr lang="en-US" altLang="ko-KR" sz="1500" b="1" dirty="0" smtClean="0">
                <a:solidFill>
                  <a:srgbClr val="0070C0"/>
                </a:solidFill>
                <a:cs typeface="맑은 고딕" pitchFamily="50" charset="-128"/>
              </a:rPr>
              <a:t>)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을 자동으로 생성해 주는 플러그인</a:t>
            </a:r>
            <a:endParaRPr lang="en-US" altLang="ko-KR" sz="1500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</a:rPr>
              <a:t>[Plugins]</a:t>
            </a:r>
            <a:r>
              <a:rPr lang="en-US" altLang="ko-KR" sz="1400" dirty="0">
                <a:solidFill>
                  <a:srgbClr val="000000"/>
                </a:solidFill>
                <a:sym typeface="Wingdings" pitchFamily="2" charset="2"/>
              </a:rPr>
              <a:t> [Manage and Install Plugins</a:t>
            </a:r>
            <a:r>
              <a:rPr lang="en-US" altLang="ko-KR" sz="1400" dirty="0" smtClean="0">
                <a:solidFill>
                  <a:srgbClr val="000000"/>
                </a:solidFill>
                <a:sym typeface="Wingdings" pitchFamily="2" charset="2"/>
              </a:rPr>
              <a:t>…] </a:t>
            </a:r>
            <a:r>
              <a:rPr lang="ko-KR" altLang="en-US" sz="1400" dirty="0" smtClean="0">
                <a:solidFill>
                  <a:srgbClr val="000000"/>
                </a:solidFill>
                <a:sym typeface="Wingdings" pitchFamily="2" charset="2"/>
              </a:rPr>
              <a:t>에서 해당 </a:t>
            </a:r>
            <a:r>
              <a:rPr lang="en-US" altLang="ko-KR" sz="1400" dirty="0" smtClean="0">
                <a:solidFill>
                  <a:srgbClr val="000000"/>
                </a:solidFill>
                <a:sym typeface="Wingdings" pitchFamily="2" charset="2"/>
              </a:rPr>
              <a:t>Plugin(Plugin Builder)</a:t>
            </a:r>
            <a:r>
              <a:rPr lang="ko-KR" altLang="en-US" sz="1400" dirty="0" smtClean="0">
                <a:solidFill>
                  <a:srgbClr val="000000"/>
                </a:solidFill>
                <a:sym typeface="Wingdings" pitchFamily="2" charset="2"/>
              </a:rPr>
              <a:t>을 검색하여 설치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endParaRPr lang="en-US" altLang="ko-KR" sz="1500" dirty="0" smtClean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04" y="2683440"/>
            <a:ext cx="3990582" cy="3194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34" y="2953476"/>
            <a:ext cx="3767766" cy="2610348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850910" y="4100657"/>
            <a:ext cx="2298274" cy="36004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spAutoFit/>
          </a:bodyPr>
          <a:lstStyle/>
          <a:p>
            <a:pPr algn="ctr"/>
            <a:endParaRPr lang="ko-KR" altLang="en-US" sz="1000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8432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Ⅳ-1. </a:t>
            </a:r>
            <a:r>
              <a:rPr lang="ko-KR" altLang="en-US" dirty="0" smtClean="0"/>
              <a:t>플러그인 개발 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Plugin </a:t>
            </a:r>
            <a:r>
              <a:rPr lang="en-US" altLang="ko-KR" sz="1600" b="1" dirty="0" err="1" smtClean="0">
                <a:solidFill>
                  <a:srgbClr val="404040"/>
                </a:solidFill>
                <a:cs typeface="맑은 고딕" pitchFamily="50" charset="-128"/>
              </a:rPr>
              <a:t>Reloader</a:t>
            </a:r>
            <a:endParaRPr lang="en-US" altLang="ko-KR" sz="16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5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개발중인 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Plugin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의 소스코드를 변경했을 경우 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QGIS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를 종료하고 다시 시작해야 변경 사항이 적용</a:t>
            </a:r>
            <a:endParaRPr lang="en-US" altLang="ko-KR" sz="1500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Plugin </a:t>
            </a:r>
            <a:r>
              <a:rPr lang="en-US" altLang="ko-KR" sz="1500" dirty="0" err="1" smtClean="0">
                <a:solidFill>
                  <a:srgbClr val="404040"/>
                </a:solidFill>
                <a:cs typeface="맑은 고딕" pitchFamily="50" charset="-128"/>
              </a:rPr>
              <a:t>Reloader</a:t>
            </a:r>
            <a:r>
              <a:rPr lang="ko-KR" altLang="en-US" sz="1500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는 </a:t>
            </a:r>
            <a:r>
              <a:rPr lang="ko-KR" altLang="en-US" sz="1500" b="1" dirty="0" smtClean="0">
                <a:solidFill>
                  <a:srgbClr val="0070C0"/>
                </a:solidFill>
                <a:cs typeface="맑은 고딕" pitchFamily="50" charset="-128"/>
              </a:rPr>
              <a:t>변경된 소스코드를 </a:t>
            </a:r>
            <a:r>
              <a:rPr lang="en-US" altLang="ko-KR" sz="1500" b="1" dirty="0" smtClean="0">
                <a:solidFill>
                  <a:srgbClr val="0070C0"/>
                </a:solidFill>
                <a:cs typeface="맑은 고딕" pitchFamily="50" charset="-128"/>
              </a:rPr>
              <a:t>QGIS </a:t>
            </a:r>
            <a:r>
              <a:rPr lang="ko-KR" altLang="en-US" sz="1500" b="1" dirty="0" err="1" smtClean="0">
                <a:solidFill>
                  <a:srgbClr val="0070C0"/>
                </a:solidFill>
                <a:cs typeface="맑은 고딕" pitchFamily="50" charset="-128"/>
              </a:rPr>
              <a:t>재시작</a:t>
            </a:r>
            <a:r>
              <a:rPr lang="ko-KR" altLang="en-US" sz="1500" b="1" dirty="0" smtClean="0">
                <a:solidFill>
                  <a:srgbClr val="0070C0"/>
                </a:solidFill>
                <a:cs typeface="맑은 고딕" pitchFamily="50" charset="-128"/>
              </a:rPr>
              <a:t> 없이 바로 적용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해 주는 플러그인</a:t>
            </a:r>
            <a:endParaRPr lang="en-US" altLang="ko-KR" sz="1500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UI 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또는 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Resource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의 변경 등과 같은 </a:t>
            </a:r>
            <a:r>
              <a:rPr lang="ko-KR" altLang="en-US" sz="1500" b="1" dirty="0" smtClean="0">
                <a:solidFill>
                  <a:srgbClr val="0070C0"/>
                </a:solidFill>
                <a:cs typeface="맑은 고딕" pitchFamily="50" charset="-128"/>
              </a:rPr>
              <a:t>컴파일이 필요한 경우에는 </a:t>
            </a:r>
            <a:r>
              <a:rPr lang="ko-KR" altLang="en-US" sz="1500" b="1" dirty="0" err="1" smtClean="0">
                <a:solidFill>
                  <a:srgbClr val="0070C0"/>
                </a:solidFill>
                <a:cs typeface="맑은 고딕" pitchFamily="50" charset="-128"/>
              </a:rPr>
              <a:t>해당없음</a:t>
            </a:r>
            <a:endParaRPr lang="en-US" altLang="ko-KR" sz="1500" b="1" dirty="0" smtClean="0">
              <a:solidFill>
                <a:srgbClr val="0070C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</a:rPr>
              <a:t>[Plugins]</a:t>
            </a:r>
            <a:r>
              <a:rPr lang="en-US" altLang="ko-KR" sz="1400" dirty="0">
                <a:solidFill>
                  <a:srgbClr val="000000"/>
                </a:solidFill>
                <a:sym typeface="Wingdings" pitchFamily="2" charset="2"/>
              </a:rPr>
              <a:t> [Manage and Install Plugins</a:t>
            </a:r>
            <a:r>
              <a:rPr lang="en-US" altLang="ko-KR" sz="1400" dirty="0" smtClean="0">
                <a:solidFill>
                  <a:srgbClr val="000000"/>
                </a:solidFill>
                <a:sym typeface="Wingdings" pitchFamily="2" charset="2"/>
              </a:rPr>
              <a:t>…] </a:t>
            </a:r>
            <a:r>
              <a:rPr lang="ko-KR" altLang="en-US" sz="1400" dirty="0" smtClean="0">
                <a:solidFill>
                  <a:srgbClr val="000000"/>
                </a:solidFill>
                <a:sym typeface="Wingdings" pitchFamily="2" charset="2"/>
              </a:rPr>
              <a:t>에서 해당 </a:t>
            </a:r>
            <a:r>
              <a:rPr lang="en-US" altLang="ko-KR" sz="1400" dirty="0" smtClean="0">
                <a:solidFill>
                  <a:srgbClr val="000000"/>
                </a:solidFill>
                <a:sym typeface="Wingdings" pitchFamily="2" charset="2"/>
              </a:rPr>
              <a:t>Plugin</a:t>
            </a:r>
            <a:r>
              <a:rPr lang="ko-KR" altLang="en-US" sz="1400" dirty="0" smtClean="0">
                <a:solidFill>
                  <a:srgbClr val="000000"/>
                </a:solidFill>
                <a:sym typeface="Wingdings" pitchFamily="2" charset="2"/>
              </a:rPr>
              <a:t>을 검색하여 설치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endParaRPr lang="en-US" altLang="ko-KR" sz="1500" dirty="0" smtClean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84" y="3474202"/>
            <a:ext cx="4526323" cy="290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67" y="3879060"/>
            <a:ext cx="2471745" cy="1213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861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Ⅳ-1. </a:t>
            </a:r>
            <a:r>
              <a:rPr lang="ko-KR" altLang="en-US" dirty="0"/>
              <a:t>플러그인 개발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플러그인 설계 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: Raster Value Picker Tool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5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현재 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TOC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에 로드 된 </a:t>
            </a:r>
            <a:r>
              <a:rPr lang="ko-KR" altLang="en-US" sz="1500" dirty="0" err="1" smtClean="0">
                <a:solidFill>
                  <a:srgbClr val="404040"/>
                </a:solidFill>
                <a:cs typeface="맑은 고딕" pitchFamily="50" charset="-128"/>
              </a:rPr>
              <a:t>레이어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 중에서 </a:t>
            </a:r>
            <a:r>
              <a:rPr lang="en-US" altLang="ko-KR" sz="1500" b="1" dirty="0" smtClean="0">
                <a:solidFill>
                  <a:srgbClr val="0070C0"/>
                </a:solidFill>
                <a:cs typeface="맑은 고딕" pitchFamily="50" charset="-128"/>
              </a:rPr>
              <a:t>Raster </a:t>
            </a:r>
            <a:r>
              <a:rPr lang="ko-KR" altLang="en-US" sz="1500" b="1" dirty="0" err="1" smtClean="0">
                <a:solidFill>
                  <a:srgbClr val="0070C0"/>
                </a:solidFill>
                <a:cs typeface="맑은 고딕" pitchFamily="50" charset="-128"/>
              </a:rPr>
              <a:t>레이어만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en-US" sz="1500" dirty="0" err="1" smtClean="0">
                <a:solidFill>
                  <a:srgbClr val="404040"/>
                </a:solidFill>
                <a:cs typeface="맑은 고딕" pitchFamily="50" charset="-128"/>
              </a:rPr>
              <a:t>콤보박스에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 추가하여 사용자가 선택</a:t>
            </a:r>
            <a:endParaRPr lang="en-US" altLang="ko-KR" sz="1500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Raster </a:t>
            </a:r>
            <a:r>
              <a:rPr lang="ko-KR" altLang="en-US" sz="1500" dirty="0" err="1" smtClean="0">
                <a:solidFill>
                  <a:srgbClr val="404040"/>
                </a:solidFill>
                <a:cs typeface="맑은 고딕" pitchFamily="50" charset="-128"/>
              </a:rPr>
              <a:t>레이어를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 선택하고 지도화면에서 마우스를 통해 특정지점을 클릭하면 해당 지점의 </a:t>
            </a:r>
            <a:r>
              <a:rPr lang="en-US" altLang="ko-KR" sz="1500" b="1" dirty="0" smtClean="0">
                <a:solidFill>
                  <a:srgbClr val="0070C0"/>
                </a:solidFill>
                <a:cs typeface="맑은 고딕" pitchFamily="50" charset="-128"/>
              </a:rPr>
              <a:t>Raster Value</a:t>
            </a:r>
            <a:r>
              <a:rPr lang="ko-KR" altLang="en-US" sz="1500" b="1" dirty="0" smtClean="0">
                <a:solidFill>
                  <a:srgbClr val="0070C0"/>
                </a:solidFill>
                <a:cs typeface="맑은 고딕" pitchFamily="50" charset="-128"/>
              </a:rPr>
              <a:t>를 </a:t>
            </a:r>
            <a:r>
              <a:rPr lang="en-US" altLang="ko-KR" sz="1500" b="1" dirty="0" err="1" smtClean="0">
                <a:solidFill>
                  <a:srgbClr val="0070C0"/>
                </a:solidFill>
                <a:cs typeface="맑은 고딕" pitchFamily="50" charset="-128"/>
              </a:rPr>
              <a:t>TextBox</a:t>
            </a:r>
            <a:r>
              <a:rPr lang="ko-KR" altLang="en-US" sz="1500" b="1" dirty="0" smtClean="0">
                <a:solidFill>
                  <a:srgbClr val="0070C0"/>
                </a:solidFill>
                <a:cs typeface="맑은 고딕" pitchFamily="50" charset="-128"/>
              </a:rPr>
              <a:t>에 출력</a:t>
            </a:r>
            <a:endParaRPr lang="en-US" altLang="ko-KR" sz="1500" b="1" dirty="0" smtClean="0">
              <a:solidFill>
                <a:srgbClr val="0070C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지도화면에서 마우스가 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Move 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되는 동안에 해당 </a:t>
            </a:r>
            <a:r>
              <a:rPr lang="ko-KR" altLang="en-US" sz="1500" b="1" dirty="0" smtClean="0">
                <a:solidFill>
                  <a:srgbClr val="0070C0"/>
                </a:solidFill>
                <a:cs typeface="맑은 고딕" pitchFamily="50" charset="-128"/>
              </a:rPr>
              <a:t>위치</a:t>
            </a:r>
            <a:r>
              <a:rPr lang="en-US" altLang="ko-KR" sz="1500" b="1" dirty="0" smtClean="0">
                <a:solidFill>
                  <a:srgbClr val="0070C0"/>
                </a:solidFill>
                <a:cs typeface="맑은 고딕" pitchFamily="50" charset="-128"/>
              </a:rPr>
              <a:t>(X, Y </a:t>
            </a:r>
            <a:r>
              <a:rPr lang="ko-KR" altLang="en-US" sz="1500" b="1" dirty="0" err="1" smtClean="0">
                <a:solidFill>
                  <a:srgbClr val="0070C0"/>
                </a:solidFill>
                <a:cs typeface="맑은 고딕" pitchFamily="50" charset="-128"/>
              </a:rPr>
              <a:t>좌표값</a:t>
            </a:r>
            <a:r>
              <a:rPr lang="en-US" altLang="ko-KR" sz="1500" b="1" dirty="0" smtClean="0">
                <a:solidFill>
                  <a:srgbClr val="0070C0"/>
                </a:solidFill>
                <a:cs typeface="맑은 고딕" pitchFamily="50" charset="-128"/>
              </a:rPr>
              <a:t>) </a:t>
            </a:r>
            <a:r>
              <a:rPr lang="ko-KR" altLang="en-US" sz="1500" b="1" dirty="0" smtClean="0">
                <a:solidFill>
                  <a:srgbClr val="0070C0"/>
                </a:solidFill>
                <a:cs typeface="맑은 고딕" pitchFamily="50" charset="-128"/>
              </a:rPr>
              <a:t>정보를 </a:t>
            </a:r>
            <a:r>
              <a:rPr lang="en-US" altLang="ko-KR" sz="1500" b="1" dirty="0" err="1" smtClean="0">
                <a:solidFill>
                  <a:srgbClr val="0070C0"/>
                </a:solidFill>
                <a:cs typeface="맑은 고딕" pitchFamily="50" charset="-128"/>
              </a:rPr>
              <a:t>TextBox</a:t>
            </a:r>
            <a:r>
              <a:rPr lang="ko-KR" altLang="en-US" sz="1500" b="1" dirty="0" smtClean="0">
                <a:solidFill>
                  <a:srgbClr val="0070C0"/>
                </a:solidFill>
                <a:cs typeface="맑은 고딕" pitchFamily="50" charset="-128"/>
              </a:rPr>
              <a:t>에 출력</a:t>
            </a:r>
            <a:endParaRPr lang="en-US" altLang="ko-KR" sz="1500" b="1" dirty="0" smtClean="0">
              <a:solidFill>
                <a:srgbClr val="0070C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Raster Layer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에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대한 </a:t>
            </a:r>
            <a:r>
              <a:rPr lang="en-US" altLang="ko-KR" sz="1500" b="1" dirty="0" smtClean="0">
                <a:solidFill>
                  <a:srgbClr val="0070C0"/>
                </a:solidFill>
                <a:cs typeface="맑은 고딕" pitchFamily="50" charset="-128"/>
              </a:rPr>
              <a:t>Identify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기능</a:t>
            </a:r>
            <a:endParaRPr lang="en-US" altLang="ko-KR" sz="1500" dirty="0" smtClean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399" y="3123025"/>
            <a:ext cx="5049673" cy="3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0904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Ⅳ-2. </a:t>
            </a:r>
            <a:r>
              <a:rPr lang="ko-KR" altLang="en-US" dirty="0"/>
              <a:t>플러그인 </a:t>
            </a:r>
            <a:r>
              <a:rPr lang="ko-KR" altLang="en-US" dirty="0" smtClean="0"/>
              <a:t>개발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플러그인 템플릿 생성</a:t>
            </a:r>
            <a:endParaRPr lang="en-US" altLang="ko-KR" sz="16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5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70C0"/>
                </a:solidFill>
                <a:cs typeface="맑은 고딕" pitchFamily="50" charset="-128"/>
              </a:rPr>
              <a:t>Plugin Builder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실행 후 플러그인 정보를 입력하여 기본 템플릿 생성</a:t>
            </a:r>
            <a:endParaRPr lang="en-US" altLang="ko-KR" sz="1500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정보 입력 후 저장 폴더는 </a:t>
            </a:r>
            <a:r>
              <a:rPr lang="en-US" altLang="ko-KR" sz="1500" b="1" dirty="0" smtClean="0">
                <a:solidFill>
                  <a:srgbClr val="0070C0"/>
                </a:solidFill>
                <a:cs typeface="맑은 고딕" pitchFamily="50" charset="-128"/>
              </a:rPr>
              <a:t>QGIS </a:t>
            </a:r>
            <a:r>
              <a:rPr lang="ko-KR" altLang="en-US" sz="1500" b="1" dirty="0" smtClean="0">
                <a:solidFill>
                  <a:srgbClr val="0070C0"/>
                </a:solidFill>
                <a:cs typeface="맑은 고딕" pitchFamily="50" charset="-128"/>
              </a:rPr>
              <a:t>플러그인 기본 폴더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로 지정</a:t>
            </a:r>
            <a:endParaRPr lang="en-US" altLang="ko-KR" sz="1500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b="1" dirty="0">
                <a:solidFill>
                  <a:srgbClr val="404040"/>
                </a:solidFill>
                <a:cs typeface="맑은 고딕" pitchFamily="50" charset="-128"/>
              </a:rPr>
              <a:t>C:\</a:t>
            </a:r>
            <a:r>
              <a:rPr lang="en-US" altLang="ko-KR" sz="1200" b="1" dirty="0" smtClean="0">
                <a:solidFill>
                  <a:srgbClr val="404040"/>
                </a:solidFill>
                <a:cs typeface="맑은 고딕" pitchFamily="50" charset="-128"/>
              </a:rPr>
              <a:t>Users\</a:t>
            </a:r>
            <a:r>
              <a:rPr lang="en-US" altLang="ko-KR" sz="1200" b="1" i="1" dirty="0" smtClean="0">
                <a:solidFill>
                  <a:srgbClr val="404040"/>
                </a:solidFill>
                <a:cs typeface="맑은 고딕" pitchFamily="50" charset="-128"/>
              </a:rPr>
              <a:t>username</a:t>
            </a:r>
            <a:r>
              <a:rPr lang="en-US" altLang="ko-KR" sz="1200" b="1" dirty="0" smtClean="0">
                <a:solidFill>
                  <a:srgbClr val="404040"/>
                </a:solidFill>
                <a:cs typeface="맑은 고딕" pitchFamily="50" charset="-128"/>
              </a:rPr>
              <a:t>\.</a:t>
            </a:r>
            <a:r>
              <a:rPr lang="en-US" altLang="ko-KR" sz="1200" b="1" dirty="0">
                <a:solidFill>
                  <a:srgbClr val="404040"/>
                </a:solidFill>
                <a:cs typeface="맑은 고딕" pitchFamily="50" charset="-128"/>
              </a:rPr>
              <a:t>qgis2\python\plugins</a:t>
            </a:r>
            <a:endParaRPr lang="en-US" altLang="ko-KR" sz="1200" b="1" dirty="0" smtClean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9" y="2715077"/>
            <a:ext cx="2580420" cy="180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291" y="2730423"/>
            <a:ext cx="2580420" cy="18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073" y="2730423"/>
            <a:ext cx="2580419" cy="180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09" y="4654003"/>
            <a:ext cx="2580419" cy="18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6078" y="4666830"/>
            <a:ext cx="2580419" cy="180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4882" y="4654002"/>
            <a:ext cx="2597610" cy="18128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9199" y="748302"/>
            <a:ext cx="2630708" cy="236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5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Ⅳ-2. </a:t>
            </a:r>
            <a:r>
              <a:rPr lang="ko-KR" altLang="en-US" dirty="0"/>
              <a:t>플러그인 </a:t>
            </a:r>
            <a:r>
              <a:rPr lang="ko-KR" altLang="en-US" dirty="0" smtClean="0"/>
              <a:t>개발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플러그인 메타데이터 확인</a:t>
            </a:r>
            <a:endParaRPr lang="en-US" altLang="ko-KR" sz="16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5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500" b="1" dirty="0" smtClean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08028" y="1448736"/>
            <a:ext cx="2413792" cy="36004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metadata.txt </a:t>
            </a:r>
            <a:r>
              <a:rPr kumimoji="1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24" y="1988808"/>
            <a:ext cx="3565971" cy="4392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l="38067" t="24240" r="16050" b="7649"/>
          <a:stretch>
            <a:fillRect/>
          </a:stretch>
        </p:blipFill>
        <p:spPr bwMode="auto">
          <a:xfrm>
            <a:off x="4007995" y="1448736"/>
            <a:ext cx="4794569" cy="400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007994" y="5602457"/>
            <a:ext cx="4794569" cy="874255"/>
          </a:xfrm>
          <a:prstGeom prst="rect">
            <a:avLst/>
          </a:prstGeom>
          <a:noFill/>
        </p:spPr>
        <p:txBody>
          <a:bodyPr wrap="square" lIns="180000" tIns="90000" rIns="180000" bIns="90000" rtlCol="0" anchor="ctr" anchorCtr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</a:t>
            </a:r>
            <a:r>
              <a:rPr lang="en-US" altLang="ko-KR" sz="15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docs.qgis.org/2.8/en/docs/pyqgis_developer_cookbook/plugins.html#plugin-metadata</a:t>
            </a:r>
            <a:endParaRPr lang="ko-KR" altLang="en-US" sz="1500" b="1" dirty="0" smtClean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91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Ⅰ-1. QGIS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QGIS </a:t>
            </a:r>
            <a:r>
              <a:rPr lang="ko-KR" altLang="en-US" sz="2000" dirty="0" err="1" smtClean="0"/>
              <a:t>제품군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251425" y="1448736"/>
            <a:ext cx="8641151" cy="4950658"/>
            <a:chOff x="251425" y="1448736"/>
            <a:chExt cx="8641151" cy="4950658"/>
          </a:xfrm>
        </p:grpSpPr>
        <p:sp>
          <p:nvSpPr>
            <p:cNvPr id="25" name="자유형 24"/>
            <p:cNvSpPr/>
            <p:nvPr/>
          </p:nvSpPr>
          <p:spPr>
            <a:xfrm>
              <a:off x="5344302" y="4369624"/>
              <a:ext cx="3548274" cy="2029770"/>
            </a:xfrm>
            <a:custGeom>
              <a:avLst/>
              <a:gdLst>
                <a:gd name="connsiteX0" fmla="*/ 0 w 2445625"/>
                <a:gd name="connsiteY0" fmla="*/ 158421 h 1584210"/>
                <a:gd name="connsiteX1" fmla="*/ 158421 w 2445625"/>
                <a:gd name="connsiteY1" fmla="*/ 0 h 1584210"/>
                <a:gd name="connsiteX2" fmla="*/ 2287204 w 2445625"/>
                <a:gd name="connsiteY2" fmla="*/ 0 h 1584210"/>
                <a:gd name="connsiteX3" fmla="*/ 2445625 w 2445625"/>
                <a:gd name="connsiteY3" fmla="*/ 158421 h 1584210"/>
                <a:gd name="connsiteX4" fmla="*/ 2445625 w 2445625"/>
                <a:gd name="connsiteY4" fmla="*/ 1425789 h 1584210"/>
                <a:gd name="connsiteX5" fmla="*/ 2287204 w 2445625"/>
                <a:gd name="connsiteY5" fmla="*/ 1584210 h 1584210"/>
                <a:gd name="connsiteX6" fmla="*/ 158421 w 2445625"/>
                <a:gd name="connsiteY6" fmla="*/ 1584210 h 1584210"/>
                <a:gd name="connsiteX7" fmla="*/ 0 w 2445625"/>
                <a:gd name="connsiteY7" fmla="*/ 1425789 h 1584210"/>
                <a:gd name="connsiteX8" fmla="*/ 0 w 2445625"/>
                <a:gd name="connsiteY8" fmla="*/ 158421 h 158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5625" h="1584210">
                  <a:moveTo>
                    <a:pt x="0" y="158421"/>
                  </a:moveTo>
                  <a:cubicBezTo>
                    <a:pt x="0" y="70927"/>
                    <a:pt x="70927" y="0"/>
                    <a:pt x="158421" y="0"/>
                  </a:cubicBezTo>
                  <a:lnTo>
                    <a:pt x="2287204" y="0"/>
                  </a:lnTo>
                  <a:cubicBezTo>
                    <a:pt x="2374698" y="0"/>
                    <a:pt x="2445625" y="70927"/>
                    <a:pt x="2445625" y="158421"/>
                  </a:cubicBezTo>
                  <a:lnTo>
                    <a:pt x="2445625" y="1425789"/>
                  </a:lnTo>
                  <a:cubicBezTo>
                    <a:pt x="2445625" y="1513283"/>
                    <a:pt x="2374698" y="1584210"/>
                    <a:pt x="2287204" y="1584210"/>
                  </a:cubicBezTo>
                  <a:lnTo>
                    <a:pt x="158421" y="1584210"/>
                  </a:lnTo>
                  <a:cubicBezTo>
                    <a:pt x="70927" y="1584210"/>
                    <a:pt x="0" y="1513283"/>
                    <a:pt x="0" y="1425789"/>
                  </a:cubicBezTo>
                  <a:lnTo>
                    <a:pt x="0" y="158421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style>
            <a:lnRef idx="1">
              <a:schemeClr val="accent5">
                <a:hueOff val="7159277"/>
                <a:satOff val="-963"/>
                <a:lumOff val="9542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7067" tIns="499432" rIns="103381" bIns="103380" numCol="1" spcCol="1270" anchor="t" anchorCtr="0">
              <a:noAutofit/>
            </a:bodyPr>
            <a:lstStyle/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kumimoji="1" lang="en-US" altLang="ko-KR" sz="1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kumimoji="1" lang="en-US" altLang="ko-KR" sz="15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kumimoji="1" lang="en-US" altLang="ko-KR" sz="1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kumimoji="1"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kumimoji="1" lang="en-US" altLang="ko-KR" sz="15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QGIS </a:t>
              </a:r>
              <a:r>
                <a:rPr kumimoji="1" lang="en-US" altLang="ko-KR" sz="15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Server</a:t>
              </a:r>
              <a:r>
                <a:rPr kumimoji="1" lang="ko-KR" altLang="en-US" sz="15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와 </a:t>
              </a:r>
              <a:r>
                <a:rPr kumimoji="1" lang="en-US" altLang="ko-KR" sz="1500" dirty="0" err="1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GeoExt</a:t>
              </a:r>
              <a:r>
                <a:rPr kumimoji="1" lang="ko-KR" altLang="en-US" sz="15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기반의 </a:t>
              </a:r>
              <a:r>
                <a:rPr kumimoji="1" lang="en-US" altLang="ko-KR" sz="15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Web Mapping Framework</a:t>
              </a:r>
              <a:endParaRPr lang="ko-KR" altLang="en-US" sz="1500" b="1" kern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>
              <a:off x="251425" y="4369624"/>
              <a:ext cx="3548271" cy="2029770"/>
            </a:xfrm>
            <a:custGeom>
              <a:avLst/>
              <a:gdLst>
                <a:gd name="connsiteX0" fmla="*/ 0 w 2445625"/>
                <a:gd name="connsiteY0" fmla="*/ 158421 h 1584210"/>
                <a:gd name="connsiteX1" fmla="*/ 158421 w 2445625"/>
                <a:gd name="connsiteY1" fmla="*/ 0 h 1584210"/>
                <a:gd name="connsiteX2" fmla="*/ 2287204 w 2445625"/>
                <a:gd name="connsiteY2" fmla="*/ 0 h 1584210"/>
                <a:gd name="connsiteX3" fmla="*/ 2445625 w 2445625"/>
                <a:gd name="connsiteY3" fmla="*/ 158421 h 1584210"/>
                <a:gd name="connsiteX4" fmla="*/ 2445625 w 2445625"/>
                <a:gd name="connsiteY4" fmla="*/ 1425789 h 1584210"/>
                <a:gd name="connsiteX5" fmla="*/ 2287204 w 2445625"/>
                <a:gd name="connsiteY5" fmla="*/ 1584210 h 1584210"/>
                <a:gd name="connsiteX6" fmla="*/ 158421 w 2445625"/>
                <a:gd name="connsiteY6" fmla="*/ 1584210 h 1584210"/>
                <a:gd name="connsiteX7" fmla="*/ 0 w 2445625"/>
                <a:gd name="connsiteY7" fmla="*/ 1425789 h 1584210"/>
                <a:gd name="connsiteX8" fmla="*/ 0 w 2445625"/>
                <a:gd name="connsiteY8" fmla="*/ 158421 h 158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5625" h="1584210">
                  <a:moveTo>
                    <a:pt x="0" y="158421"/>
                  </a:moveTo>
                  <a:cubicBezTo>
                    <a:pt x="0" y="70927"/>
                    <a:pt x="70927" y="0"/>
                    <a:pt x="158421" y="0"/>
                  </a:cubicBezTo>
                  <a:lnTo>
                    <a:pt x="2287204" y="0"/>
                  </a:lnTo>
                  <a:cubicBezTo>
                    <a:pt x="2374698" y="0"/>
                    <a:pt x="2445625" y="70927"/>
                    <a:pt x="2445625" y="158421"/>
                  </a:cubicBezTo>
                  <a:lnTo>
                    <a:pt x="2445625" y="1425789"/>
                  </a:lnTo>
                  <a:cubicBezTo>
                    <a:pt x="2445625" y="1513283"/>
                    <a:pt x="2374698" y="1584210"/>
                    <a:pt x="2287204" y="1584210"/>
                  </a:cubicBezTo>
                  <a:lnTo>
                    <a:pt x="158421" y="1584210"/>
                  </a:lnTo>
                  <a:cubicBezTo>
                    <a:pt x="70927" y="1584210"/>
                    <a:pt x="0" y="1513283"/>
                    <a:pt x="0" y="1425789"/>
                  </a:cubicBezTo>
                  <a:lnTo>
                    <a:pt x="0" y="158421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style>
            <a:lnRef idx="1">
              <a:schemeClr val="accent5">
                <a:hueOff val="10738916"/>
                <a:satOff val="-1444"/>
                <a:lumOff val="14313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3380" tIns="499432" rIns="837068" bIns="103380" numCol="1" spcCol="1270" anchor="t" anchorCtr="0">
              <a:noAutofit/>
            </a:bodyPr>
            <a:lstStyle/>
            <a:p>
              <a:pPr marL="172800" lvl="0" indent="-172800" defTabSz="912813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5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WMS 1.3.0, 1.1.1</a:t>
              </a:r>
              <a:r>
                <a:rPr kumimoji="1" lang="ko-KR" altLang="en-US" sz="15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서버 </a:t>
              </a:r>
              <a:endParaRPr kumimoji="1" lang="en-US" altLang="ko-KR" sz="15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2800" lvl="0" indent="-172800" defTabSz="912813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500" dirty="0" err="1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FastCGI</a:t>
              </a:r>
              <a:r>
                <a:rPr kumimoji="1" lang="en-US" altLang="ko-KR" sz="15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/CGI </a:t>
              </a:r>
              <a:r>
                <a:rPr kumimoji="1" lang="ko-KR" altLang="en-US" sz="15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프로그램</a:t>
              </a:r>
              <a:endParaRPr kumimoji="1" lang="en-US" altLang="ko-KR" sz="15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2800" lvl="0" indent="-172800" defTabSz="912813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5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SLD</a:t>
              </a:r>
              <a:r>
                <a:rPr kumimoji="1" lang="ko-KR" altLang="en-US" sz="15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등 지원</a:t>
              </a:r>
              <a:endParaRPr kumimoji="1" lang="en-US" altLang="ko-KR" sz="15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2800" lvl="0" indent="-172800" defTabSz="912813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5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QGIS Desktop</a:t>
              </a:r>
              <a:r>
                <a:rPr kumimoji="1" lang="ko-KR" altLang="en-US" sz="15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의 </a:t>
              </a:r>
              <a:r>
                <a:rPr kumimoji="1" lang="ko-KR" altLang="en-US" sz="15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프로젝트  </a:t>
              </a:r>
              <a:r>
                <a:rPr kumimoji="1" lang="ko-KR" altLang="en-US" sz="15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파일을 이용한 손쉬운 설정  </a:t>
              </a:r>
            </a:p>
            <a:p>
              <a:pPr marL="172800" lvl="1" indent="-17280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ko-KR" altLang="en-US" sz="1500" b="1" kern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5344302" y="1448736"/>
              <a:ext cx="3548274" cy="2029770"/>
            </a:xfrm>
            <a:custGeom>
              <a:avLst/>
              <a:gdLst>
                <a:gd name="connsiteX0" fmla="*/ 0 w 2445625"/>
                <a:gd name="connsiteY0" fmla="*/ 158421 h 1584210"/>
                <a:gd name="connsiteX1" fmla="*/ 158421 w 2445625"/>
                <a:gd name="connsiteY1" fmla="*/ 0 h 1584210"/>
                <a:gd name="connsiteX2" fmla="*/ 2287204 w 2445625"/>
                <a:gd name="connsiteY2" fmla="*/ 0 h 1584210"/>
                <a:gd name="connsiteX3" fmla="*/ 2445625 w 2445625"/>
                <a:gd name="connsiteY3" fmla="*/ 158421 h 1584210"/>
                <a:gd name="connsiteX4" fmla="*/ 2445625 w 2445625"/>
                <a:gd name="connsiteY4" fmla="*/ 1425789 h 1584210"/>
                <a:gd name="connsiteX5" fmla="*/ 2287204 w 2445625"/>
                <a:gd name="connsiteY5" fmla="*/ 1584210 h 1584210"/>
                <a:gd name="connsiteX6" fmla="*/ 158421 w 2445625"/>
                <a:gd name="connsiteY6" fmla="*/ 1584210 h 1584210"/>
                <a:gd name="connsiteX7" fmla="*/ 0 w 2445625"/>
                <a:gd name="connsiteY7" fmla="*/ 1425789 h 1584210"/>
                <a:gd name="connsiteX8" fmla="*/ 0 w 2445625"/>
                <a:gd name="connsiteY8" fmla="*/ 158421 h 158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5625" h="1584210">
                  <a:moveTo>
                    <a:pt x="0" y="158421"/>
                  </a:moveTo>
                  <a:cubicBezTo>
                    <a:pt x="0" y="70927"/>
                    <a:pt x="70927" y="0"/>
                    <a:pt x="158421" y="0"/>
                  </a:cubicBezTo>
                  <a:lnTo>
                    <a:pt x="2287204" y="0"/>
                  </a:lnTo>
                  <a:cubicBezTo>
                    <a:pt x="2374698" y="0"/>
                    <a:pt x="2445625" y="70927"/>
                    <a:pt x="2445625" y="158421"/>
                  </a:cubicBezTo>
                  <a:lnTo>
                    <a:pt x="2445625" y="1425789"/>
                  </a:lnTo>
                  <a:cubicBezTo>
                    <a:pt x="2445625" y="1513283"/>
                    <a:pt x="2374698" y="1584210"/>
                    <a:pt x="2287204" y="1584210"/>
                  </a:cubicBezTo>
                  <a:lnTo>
                    <a:pt x="158421" y="1584210"/>
                  </a:lnTo>
                  <a:cubicBezTo>
                    <a:pt x="70927" y="1584210"/>
                    <a:pt x="0" y="1513283"/>
                    <a:pt x="0" y="1425789"/>
                  </a:cubicBezTo>
                  <a:lnTo>
                    <a:pt x="0" y="158421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style>
            <a:lnRef idx="1">
              <a:schemeClr val="accent5">
                <a:hueOff val="3579639"/>
                <a:satOff val="-481"/>
                <a:lumOff val="4771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7067" tIns="103380" rIns="103381" bIns="499432" numCol="1" spcCol="1270" anchor="t" anchorCtr="0">
              <a:noAutofit/>
            </a:bodyPr>
            <a:lstStyle/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500" dirty="0"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지리정보 조회</a:t>
              </a:r>
              <a:r>
                <a:rPr lang="ko-KR" altLang="ko-KR" sz="1500" dirty="0"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</a:t>
              </a:r>
              <a:r>
                <a:rPr lang="ko-KR" altLang="en-US" sz="1500" dirty="0"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전용의 작고 </a:t>
              </a:r>
              <a:r>
                <a:rPr lang="ko-KR" altLang="en-US" sz="15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 빠른 </a:t>
              </a:r>
              <a:r>
                <a:rPr lang="ko-KR" altLang="en-US" sz="1500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뷰어</a:t>
              </a:r>
              <a:endParaRPr lang="ko-KR" altLang="en-US" sz="1500" b="1" kern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51425" y="1448736"/>
              <a:ext cx="3548272" cy="2029770"/>
            </a:xfrm>
            <a:custGeom>
              <a:avLst/>
              <a:gdLst>
                <a:gd name="connsiteX0" fmla="*/ 0 w 2445625"/>
                <a:gd name="connsiteY0" fmla="*/ 158421 h 1584210"/>
                <a:gd name="connsiteX1" fmla="*/ 158421 w 2445625"/>
                <a:gd name="connsiteY1" fmla="*/ 0 h 1584210"/>
                <a:gd name="connsiteX2" fmla="*/ 2287204 w 2445625"/>
                <a:gd name="connsiteY2" fmla="*/ 0 h 1584210"/>
                <a:gd name="connsiteX3" fmla="*/ 2445625 w 2445625"/>
                <a:gd name="connsiteY3" fmla="*/ 158421 h 1584210"/>
                <a:gd name="connsiteX4" fmla="*/ 2445625 w 2445625"/>
                <a:gd name="connsiteY4" fmla="*/ 1425789 h 1584210"/>
                <a:gd name="connsiteX5" fmla="*/ 2287204 w 2445625"/>
                <a:gd name="connsiteY5" fmla="*/ 1584210 h 1584210"/>
                <a:gd name="connsiteX6" fmla="*/ 158421 w 2445625"/>
                <a:gd name="connsiteY6" fmla="*/ 1584210 h 1584210"/>
                <a:gd name="connsiteX7" fmla="*/ 0 w 2445625"/>
                <a:gd name="connsiteY7" fmla="*/ 1425789 h 1584210"/>
                <a:gd name="connsiteX8" fmla="*/ 0 w 2445625"/>
                <a:gd name="connsiteY8" fmla="*/ 158421 h 158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5625" h="1584210">
                  <a:moveTo>
                    <a:pt x="0" y="158421"/>
                  </a:moveTo>
                  <a:cubicBezTo>
                    <a:pt x="0" y="70927"/>
                    <a:pt x="70927" y="0"/>
                    <a:pt x="158421" y="0"/>
                  </a:cubicBezTo>
                  <a:lnTo>
                    <a:pt x="2287204" y="0"/>
                  </a:lnTo>
                  <a:cubicBezTo>
                    <a:pt x="2374698" y="0"/>
                    <a:pt x="2445625" y="70927"/>
                    <a:pt x="2445625" y="158421"/>
                  </a:cubicBezTo>
                  <a:lnTo>
                    <a:pt x="2445625" y="1425789"/>
                  </a:lnTo>
                  <a:cubicBezTo>
                    <a:pt x="2445625" y="1513283"/>
                    <a:pt x="2374698" y="1584210"/>
                    <a:pt x="2287204" y="1584210"/>
                  </a:cubicBezTo>
                  <a:lnTo>
                    <a:pt x="158421" y="1584210"/>
                  </a:lnTo>
                  <a:cubicBezTo>
                    <a:pt x="70927" y="1584210"/>
                    <a:pt x="0" y="1513283"/>
                    <a:pt x="0" y="1425789"/>
                  </a:cubicBezTo>
                  <a:lnTo>
                    <a:pt x="0" y="158421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3380" tIns="103380" rIns="837068" bIns="499432" numCol="1" spcCol="1270" anchor="t" anchorCtr="0">
              <a:noAutofit/>
            </a:bodyPr>
            <a:lstStyle/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kumimoji="1" lang="ko-KR" altLang="en-US" sz="15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지리정보 조회</a:t>
              </a:r>
              <a:r>
                <a:rPr kumimoji="1" lang="en-US" altLang="ko-KR" sz="15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,</a:t>
              </a:r>
              <a:r>
                <a:rPr kumimoji="1" lang="ko-KR" altLang="en-US" sz="15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생성</a:t>
              </a:r>
              <a:r>
                <a:rPr kumimoji="1" lang="en-US" altLang="ko-KR" sz="15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,</a:t>
              </a:r>
              <a:r>
                <a:rPr kumimoji="1" lang="ko-KR" altLang="en-US" sz="15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편집</a:t>
              </a:r>
              <a:r>
                <a:rPr kumimoji="1" lang="en-US" altLang="ko-KR" sz="15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,</a:t>
              </a:r>
              <a:r>
                <a:rPr kumimoji="1" lang="ko-KR" altLang="en-US" sz="15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</a:t>
              </a:r>
              <a:r>
                <a:rPr kumimoji="1" lang="ko-KR" altLang="en-US" sz="15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 분석용 </a:t>
              </a:r>
              <a:r>
                <a:rPr kumimoji="1" lang="ko-KR" altLang="en-US" sz="1500" dirty="0" err="1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데스크탑</a:t>
              </a:r>
              <a:r>
                <a:rPr kumimoji="1" lang="ko-KR" altLang="en-US" sz="15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</a:t>
              </a:r>
              <a:r>
                <a:rPr kumimoji="1" lang="en-US" altLang="ko-KR" sz="15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GIS</a:t>
              </a:r>
              <a:endParaRPr lang="ko-KR" altLang="en-US" sz="1500" b="1" kern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2378857" y="1730923"/>
              <a:ext cx="2143635" cy="2143635"/>
            </a:xfrm>
            <a:custGeom>
              <a:avLst/>
              <a:gdLst>
                <a:gd name="connsiteX0" fmla="*/ 0 w 2143635"/>
                <a:gd name="connsiteY0" fmla="*/ 2143635 h 2143635"/>
                <a:gd name="connsiteX1" fmla="*/ 2143635 w 2143635"/>
                <a:gd name="connsiteY1" fmla="*/ 0 h 2143635"/>
                <a:gd name="connsiteX2" fmla="*/ 2143635 w 2143635"/>
                <a:gd name="connsiteY2" fmla="*/ 2143635 h 2143635"/>
                <a:gd name="connsiteX3" fmla="*/ 0 w 2143635"/>
                <a:gd name="connsiteY3" fmla="*/ 2143635 h 214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635" h="2143635">
                  <a:moveTo>
                    <a:pt x="0" y="2143635"/>
                  </a:moveTo>
                  <a:cubicBezTo>
                    <a:pt x="0" y="959738"/>
                    <a:pt x="959738" y="0"/>
                    <a:pt x="2143635" y="0"/>
                  </a:cubicBezTo>
                  <a:lnTo>
                    <a:pt x="2143635" y="2143635"/>
                  </a:lnTo>
                  <a:lnTo>
                    <a:pt x="0" y="2143635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5872" tIns="755872" rIns="128016" bIns="128016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800" b="1" kern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QGIS</a:t>
              </a:r>
            </a:p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800" b="1" kern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Desktop</a:t>
              </a:r>
              <a:endParaRPr lang="ko-KR" altLang="en-US" sz="1800" b="1" kern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>
              <a:off x="4621506" y="1730923"/>
              <a:ext cx="2143635" cy="2143635"/>
            </a:xfrm>
            <a:custGeom>
              <a:avLst/>
              <a:gdLst>
                <a:gd name="connsiteX0" fmla="*/ 0 w 2143635"/>
                <a:gd name="connsiteY0" fmla="*/ 2143635 h 2143635"/>
                <a:gd name="connsiteX1" fmla="*/ 2143635 w 2143635"/>
                <a:gd name="connsiteY1" fmla="*/ 0 h 2143635"/>
                <a:gd name="connsiteX2" fmla="*/ 2143635 w 2143635"/>
                <a:gd name="connsiteY2" fmla="*/ 2143635 h 2143635"/>
                <a:gd name="connsiteX3" fmla="*/ 0 w 2143635"/>
                <a:gd name="connsiteY3" fmla="*/ 2143635 h 214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635" h="2143635">
                  <a:moveTo>
                    <a:pt x="0" y="0"/>
                  </a:moveTo>
                  <a:cubicBezTo>
                    <a:pt x="1183897" y="0"/>
                    <a:pt x="2143635" y="959738"/>
                    <a:pt x="2143635" y="2143635"/>
                  </a:cubicBezTo>
                  <a:lnTo>
                    <a:pt x="0" y="2143635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3579639"/>
                <a:satOff val="-481"/>
                <a:lumOff val="4771"/>
                <a:alphaOff val="0"/>
              </a:schemeClr>
            </a:fillRef>
            <a:effectRef idx="2">
              <a:schemeClr val="accent5">
                <a:hueOff val="3579639"/>
                <a:satOff val="-481"/>
                <a:lumOff val="477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8016" tIns="755872" rIns="755872" bIns="128016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800" b="1" kern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QGIS</a:t>
              </a:r>
            </a:p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800" b="1" kern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Browser</a:t>
              </a:r>
              <a:endParaRPr lang="ko-KR" altLang="en-US" sz="1800" b="1" kern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자유형 30"/>
            <p:cNvSpPr/>
            <p:nvPr/>
          </p:nvSpPr>
          <p:spPr>
            <a:xfrm rot="21600000">
              <a:off x="4621506" y="3973571"/>
              <a:ext cx="2143636" cy="2143636"/>
            </a:xfrm>
            <a:custGeom>
              <a:avLst/>
              <a:gdLst>
                <a:gd name="connsiteX0" fmla="*/ 0 w 2143635"/>
                <a:gd name="connsiteY0" fmla="*/ 2143635 h 2143635"/>
                <a:gd name="connsiteX1" fmla="*/ 2143635 w 2143635"/>
                <a:gd name="connsiteY1" fmla="*/ 0 h 2143635"/>
                <a:gd name="connsiteX2" fmla="*/ 2143635 w 2143635"/>
                <a:gd name="connsiteY2" fmla="*/ 2143635 h 2143635"/>
                <a:gd name="connsiteX3" fmla="*/ 0 w 2143635"/>
                <a:gd name="connsiteY3" fmla="*/ 2143635 h 214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635" h="2143635">
                  <a:moveTo>
                    <a:pt x="2143635" y="0"/>
                  </a:moveTo>
                  <a:cubicBezTo>
                    <a:pt x="2143635" y="1183897"/>
                    <a:pt x="1183897" y="2143635"/>
                    <a:pt x="0" y="2143635"/>
                  </a:cubicBezTo>
                  <a:lnTo>
                    <a:pt x="0" y="0"/>
                  </a:lnTo>
                  <a:lnTo>
                    <a:pt x="2143635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7159277"/>
                <a:satOff val="-963"/>
                <a:lumOff val="9542"/>
                <a:alphaOff val="0"/>
              </a:schemeClr>
            </a:fillRef>
            <a:effectRef idx="2">
              <a:schemeClr val="accent5">
                <a:hueOff val="7159277"/>
                <a:satOff val="-963"/>
                <a:lumOff val="954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8016" tIns="128017" rIns="755873" bIns="755872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800" b="1" kern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QGIS</a:t>
              </a:r>
            </a:p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800" b="1" kern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Client</a:t>
              </a:r>
              <a:endParaRPr lang="ko-KR" altLang="en-US" sz="1800" b="1" kern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 rot="21600000">
              <a:off x="2378857" y="3973572"/>
              <a:ext cx="2143635" cy="2143635"/>
            </a:xfrm>
            <a:custGeom>
              <a:avLst/>
              <a:gdLst>
                <a:gd name="connsiteX0" fmla="*/ 0 w 2143635"/>
                <a:gd name="connsiteY0" fmla="*/ 2143635 h 2143635"/>
                <a:gd name="connsiteX1" fmla="*/ 2143635 w 2143635"/>
                <a:gd name="connsiteY1" fmla="*/ 0 h 2143635"/>
                <a:gd name="connsiteX2" fmla="*/ 2143635 w 2143635"/>
                <a:gd name="connsiteY2" fmla="*/ 2143635 h 2143635"/>
                <a:gd name="connsiteX3" fmla="*/ 0 w 2143635"/>
                <a:gd name="connsiteY3" fmla="*/ 2143635 h 214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635" h="2143635">
                  <a:moveTo>
                    <a:pt x="2143635" y="2143635"/>
                  </a:moveTo>
                  <a:cubicBezTo>
                    <a:pt x="959738" y="2143635"/>
                    <a:pt x="0" y="1183897"/>
                    <a:pt x="0" y="0"/>
                  </a:cubicBezTo>
                  <a:lnTo>
                    <a:pt x="2143635" y="0"/>
                  </a:lnTo>
                  <a:lnTo>
                    <a:pt x="2143635" y="2143635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10738916"/>
                <a:satOff val="-1444"/>
                <a:lumOff val="14313"/>
                <a:alphaOff val="0"/>
              </a:schemeClr>
            </a:fillRef>
            <a:effectRef idx="2">
              <a:schemeClr val="accent5">
                <a:hueOff val="10738916"/>
                <a:satOff val="-1444"/>
                <a:lumOff val="1431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5872" tIns="128016" rIns="128016" bIns="755872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800" b="1" kern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QGIS</a:t>
              </a:r>
            </a:p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800" b="1" kern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</a:t>
              </a:r>
              <a:endParaRPr lang="ko-KR" altLang="en-US" sz="1800" b="1" kern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원형 화살표 32"/>
            <p:cNvSpPr/>
            <p:nvPr/>
          </p:nvSpPr>
          <p:spPr>
            <a:xfrm>
              <a:off x="4201937" y="3478506"/>
              <a:ext cx="740123" cy="643585"/>
            </a:xfrm>
            <a:prstGeom prst="circularArrow">
              <a:avLst/>
            </a:prstGeom>
            <a:scene3d>
              <a:camera prst="orthographicFront"/>
              <a:lightRig rig="flat" dir="t"/>
            </a:scene3d>
            <a:sp3d z="190500"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원형 화살표 33"/>
            <p:cNvSpPr/>
            <p:nvPr/>
          </p:nvSpPr>
          <p:spPr>
            <a:xfrm rot="10800000">
              <a:off x="4201937" y="3726039"/>
              <a:ext cx="740123" cy="643585"/>
            </a:xfrm>
            <a:prstGeom prst="circularArrow">
              <a:avLst/>
            </a:prstGeom>
            <a:scene3d>
              <a:camera prst="orthographicFront"/>
              <a:lightRig rig="flat" dir="t"/>
            </a:scene3d>
            <a:sp3d z="190500"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5" name="Rectangle 10"/>
          <p:cNvSpPr/>
          <p:nvPr/>
        </p:nvSpPr>
        <p:spPr>
          <a:xfrm>
            <a:off x="3307056" y="3517970"/>
            <a:ext cx="2514600" cy="829819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QGIS Library(C++)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5767" y="2046990"/>
            <a:ext cx="1916895" cy="133438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2359" y="2039037"/>
            <a:ext cx="1834955" cy="1327789"/>
          </a:xfrm>
          <a:prstGeom prst="rect">
            <a:avLst/>
          </a:prstGeom>
        </p:spPr>
      </p:pic>
      <p:pic>
        <p:nvPicPr>
          <p:cNvPr id="37" name="Picture 13" descr="qgis_mapserver_print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2359" y="4483863"/>
            <a:ext cx="1834955" cy="1105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216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Ⅳ-2. </a:t>
            </a:r>
            <a:r>
              <a:rPr lang="ko-KR" altLang="en-US" dirty="0"/>
              <a:t>플러그인 </a:t>
            </a:r>
            <a:r>
              <a:rPr lang="ko-KR" altLang="en-US" dirty="0" smtClean="0"/>
              <a:t>개발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72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README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500" b="1" dirty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cs typeface="맑은 고딕" pitchFamily="50" charset="-128"/>
              </a:rPr>
              <a:t>README.html </a:t>
            </a:r>
            <a:r>
              <a:rPr lang="ko-KR" altLang="en-US" sz="1500" dirty="0" smtClean="0">
                <a:cs typeface="맑은 고딕" pitchFamily="50" charset="-128"/>
              </a:rPr>
              <a:t>또는 </a:t>
            </a:r>
            <a:r>
              <a:rPr lang="en-US" altLang="ko-KR" sz="1500" dirty="0" smtClean="0">
                <a:cs typeface="맑은 고딕" pitchFamily="50" charset="-128"/>
              </a:rPr>
              <a:t>README.txt </a:t>
            </a:r>
            <a:r>
              <a:rPr lang="ko-KR" altLang="en-US" sz="1500" dirty="0" smtClean="0">
                <a:cs typeface="맑은 고딕" pitchFamily="50" charset="-128"/>
              </a:rPr>
              <a:t>파일에 플러그인 개발을 위한 다음 단계를 설명</a:t>
            </a:r>
            <a:endParaRPr lang="en-US" altLang="ko-KR" sz="1500" dirty="0" smtClean="0"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500" dirty="0" smtClean="0"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500" dirty="0"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500" dirty="0" smtClean="0"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500" dirty="0" smtClean="0">
              <a:cs typeface="맑은 고딕" pitchFamily="50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cs typeface="맑은 고딕" pitchFamily="50" charset="-128"/>
              </a:rPr>
              <a:t>플러그인 생성 확인</a:t>
            </a:r>
            <a:endParaRPr lang="en-US" altLang="ko-KR" sz="1600" dirty="0"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cs typeface="맑은 고딕" pitchFamily="50" charset="-128"/>
              </a:rPr>
              <a:t>Create </a:t>
            </a:r>
            <a:r>
              <a:rPr lang="en-US" altLang="ko-KR" sz="1500" dirty="0">
                <a:cs typeface="맑은 고딕" pitchFamily="50" charset="-128"/>
              </a:rPr>
              <a:t>your own custom icon, replacing the default </a:t>
            </a:r>
            <a:r>
              <a:rPr lang="en-US" altLang="ko-KR" sz="1500" b="1" dirty="0" smtClean="0">
                <a:solidFill>
                  <a:srgbClr val="0070C0"/>
                </a:solidFill>
                <a:cs typeface="맑은 고딕" pitchFamily="50" charset="-128"/>
              </a:rPr>
              <a:t>icon.png</a:t>
            </a: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cs typeface="맑은 고딕" pitchFamily="50" charset="-128"/>
              </a:rPr>
              <a:t>Icon</a:t>
            </a:r>
            <a:r>
              <a:rPr lang="ko-KR" altLang="en-US" sz="1500" dirty="0" smtClean="0">
                <a:cs typeface="맑은 고딕" pitchFamily="50" charset="-128"/>
              </a:rPr>
              <a:t>을 </a:t>
            </a:r>
            <a:r>
              <a:rPr lang="en-US" altLang="ko-KR" sz="1500" dirty="0" smtClean="0">
                <a:cs typeface="맑은 고딕" pitchFamily="50" charset="-128"/>
              </a:rPr>
              <a:t>“</a:t>
            </a:r>
            <a:r>
              <a:rPr lang="en-US" altLang="ko-KR" sz="1500" dirty="0" err="1" smtClean="0">
                <a:cs typeface="맑은 고딕" pitchFamily="50" charset="-128"/>
              </a:rPr>
              <a:t>OSGeo_Edu</a:t>
            </a:r>
            <a:r>
              <a:rPr lang="en-US" altLang="ko-KR" sz="1500" dirty="0" smtClean="0">
                <a:cs typeface="맑은 고딕" pitchFamily="50" charset="-128"/>
              </a:rPr>
              <a:t>\03_scripts\plugin\icon\icon.png” </a:t>
            </a:r>
            <a:r>
              <a:rPr lang="ko-KR" altLang="en-US" sz="1500" dirty="0" smtClean="0">
                <a:cs typeface="맑은 고딕" pitchFamily="50" charset="-128"/>
              </a:rPr>
              <a:t>로 변경 </a:t>
            </a:r>
            <a:r>
              <a:rPr lang="en-US" altLang="ko-KR" sz="1500" dirty="0" smtClean="0">
                <a:cs typeface="맑은 고딕" pitchFamily="50" charset="-128"/>
              </a:rPr>
              <a:t>(</a:t>
            </a:r>
            <a:r>
              <a:rPr lang="ko-KR" altLang="en-US" sz="1500" dirty="0" smtClean="0">
                <a:cs typeface="맑은 고딕" pitchFamily="50" charset="-128"/>
              </a:rPr>
              <a:t>복사</a:t>
            </a:r>
            <a:r>
              <a:rPr lang="en-US" altLang="ko-KR" sz="1500" dirty="0" smtClean="0">
                <a:cs typeface="맑은 고딕" pitchFamily="50" charset="-128"/>
              </a:rPr>
              <a:t>, </a:t>
            </a:r>
            <a:r>
              <a:rPr lang="ko-KR" altLang="en-US" sz="1500" dirty="0" smtClean="0">
                <a:cs typeface="맑은 고딕" pitchFamily="50" charset="-128"/>
              </a:rPr>
              <a:t>덮어쓰기</a:t>
            </a:r>
            <a:r>
              <a:rPr lang="en-US" altLang="ko-KR" sz="1500" dirty="0" smtClean="0">
                <a:cs typeface="맑은 고딕" pitchFamily="50" charset="-128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500" dirty="0">
                <a:cs typeface="맑은 고딕" pitchFamily="50" charset="-128"/>
              </a:rPr>
              <a:t>Compile the resources file using </a:t>
            </a:r>
            <a:r>
              <a:rPr lang="en-US" altLang="ko-KR" sz="1500" dirty="0" smtClean="0">
                <a:cs typeface="맑은 고딕" pitchFamily="50" charset="-128"/>
              </a:rPr>
              <a:t>pyrcc4</a:t>
            </a:r>
          </a:p>
          <a:p>
            <a:pPr lvl="2">
              <a:lnSpc>
                <a:spcPct val="150000"/>
              </a:lnSpc>
            </a:pPr>
            <a:r>
              <a:rPr lang="en-US" altLang="ko-KR" sz="1500" b="1" dirty="0">
                <a:solidFill>
                  <a:srgbClr val="0070C0"/>
                </a:solidFill>
                <a:cs typeface="맑은 고딕" pitchFamily="50" charset="-128"/>
              </a:rPr>
              <a:t>C:\Program </a:t>
            </a:r>
            <a:r>
              <a:rPr lang="en-US" altLang="ko-KR" sz="1500" b="1" dirty="0" smtClean="0">
                <a:solidFill>
                  <a:srgbClr val="0070C0"/>
                </a:solidFill>
                <a:cs typeface="맑은 고딕" pitchFamily="50" charset="-128"/>
              </a:rPr>
              <a:t>Files\QGIS~</a:t>
            </a:r>
            <a:r>
              <a:rPr lang="ko-KR" altLang="en-US" sz="1500" b="1" dirty="0" smtClean="0">
                <a:solidFill>
                  <a:srgbClr val="0070C0"/>
                </a:solidFill>
                <a:cs typeface="맑은 고딕" pitchFamily="50" charset="-128"/>
              </a:rPr>
              <a:t>설치버전</a:t>
            </a:r>
            <a:r>
              <a:rPr lang="en-US" altLang="ko-KR" sz="1500" b="1" dirty="0" smtClean="0">
                <a:solidFill>
                  <a:srgbClr val="0070C0"/>
                </a:solidFill>
                <a:cs typeface="맑은 고딕" pitchFamily="50" charset="-128"/>
              </a:rPr>
              <a:t>\OSGeo4W.bat</a:t>
            </a:r>
            <a:r>
              <a:rPr lang="en-US" altLang="ko-KR" sz="1500" dirty="0" smtClean="0">
                <a:cs typeface="맑은 고딕" pitchFamily="50" charset="-128"/>
              </a:rPr>
              <a:t> </a:t>
            </a:r>
            <a:r>
              <a:rPr lang="ko-KR" altLang="en-US" sz="1500" dirty="0" smtClean="0">
                <a:cs typeface="맑은 고딕" pitchFamily="50" charset="-128"/>
              </a:rPr>
              <a:t>실행 후 플러그인 폴더로 이동</a:t>
            </a:r>
            <a:endParaRPr lang="en-US" altLang="ko-KR" sz="1500" dirty="0" smtClean="0">
              <a:cs typeface="맑은 고딕" pitchFamily="50" charset="-128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b="1" dirty="0">
                <a:solidFill>
                  <a:srgbClr val="0070C0"/>
                </a:solidFill>
                <a:cs typeface="맑은 고딕" pitchFamily="50" charset="-128"/>
              </a:rPr>
              <a:t>pyrcc4 -o  resources_rc.py  </a:t>
            </a:r>
            <a:r>
              <a:rPr lang="en-US" altLang="ko-KR" sz="1500" b="1" dirty="0" err="1" smtClean="0">
                <a:solidFill>
                  <a:srgbClr val="0070C0"/>
                </a:solidFill>
                <a:cs typeface="맑은 고딕" pitchFamily="50" charset="-128"/>
              </a:rPr>
              <a:t>resources.qrc</a:t>
            </a:r>
            <a:r>
              <a:rPr lang="en-US" altLang="ko-KR" sz="1500" dirty="0" smtClean="0">
                <a:cs typeface="맑은 고딕" pitchFamily="50" charset="-128"/>
              </a:rPr>
              <a:t> </a:t>
            </a:r>
            <a:r>
              <a:rPr lang="ko-KR" altLang="en-US" sz="1500" dirty="0" smtClean="0">
                <a:cs typeface="맑은 고딕" pitchFamily="50" charset="-128"/>
              </a:rPr>
              <a:t>명령어로 컴파일</a:t>
            </a:r>
            <a:endParaRPr lang="en-US" altLang="ko-KR" sz="1500" dirty="0" smtClean="0"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cs typeface="맑은 고딕" pitchFamily="50" charset="-128"/>
              </a:rPr>
              <a:t>Modify </a:t>
            </a:r>
            <a:r>
              <a:rPr lang="en-US" altLang="ko-KR" sz="1500" dirty="0">
                <a:cs typeface="맑은 고딕" pitchFamily="50" charset="-128"/>
              </a:rPr>
              <a:t>your user interface by opening </a:t>
            </a:r>
            <a:r>
              <a:rPr lang="en-US" altLang="ko-KR" sz="1500" dirty="0" err="1" smtClean="0">
                <a:cs typeface="맑은 고딕" pitchFamily="50" charset="-128"/>
              </a:rPr>
              <a:t>RasterValuePicker_dialog_base.ui</a:t>
            </a:r>
            <a:r>
              <a:rPr lang="en-US" altLang="ko-KR" sz="1500" dirty="0" smtClean="0">
                <a:cs typeface="맑은 고딕" pitchFamily="50" charset="-128"/>
              </a:rPr>
              <a:t> </a:t>
            </a:r>
            <a:r>
              <a:rPr lang="en-US" altLang="ko-KR" sz="1500" dirty="0">
                <a:cs typeface="맑은 고딕" pitchFamily="50" charset="-128"/>
              </a:rPr>
              <a:t>in </a:t>
            </a:r>
            <a:r>
              <a:rPr lang="en-US" altLang="ko-KR" sz="1500" b="1" dirty="0" err="1">
                <a:solidFill>
                  <a:srgbClr val="0070C0"/>
                </a:solidFill>
                <a:cs typeface="맑은 고딕" pitchFamily="50" charset="-128"/>
              </a:rPr>
              <a:t>Qt</a:t>
            </a:r>
            <a:r>
              <a:rPr lang="en-US" altLang="ko-KR" sz="1500" b="1" dirty="0">
                <a:solidFill>
                  <a:srgbClr val="0070C0"/>
                </a:solidFill>
                <a:cs typeface="맑은 고딕" pitchFamily="50" charset="-128"/>
              </a:rPr>
              <a:t> </a:t>
            </a:r>
            <a:r>
              <a:rPr lang="en-US" altLang="ko-KR" sz="1500" b="1" dirty="0" smtClean="0">
                <a:solidFill>
                  <a:srgbClr val="0070C0"/>
                </a:solidFill>
                <a:cs typeface="맑은 고딕" pitchFamily="50" charset="-128"/>
              </a:rPr>
              <a:t>Designer</a:t>
            </a:r>
          </a:p>
          <a:p>
            <a:pPr lvl="1">
              <a:lnSpc>
                <a:spcPct val="150000"/>
              </a:lnSpc>
            </a:pPr>
            <a:r>
              <a:rPr lang="en-US" altLang="ko-KR" sz="1500" dirty="0">
                <a:cs typeface="맑은 고딕" pitchFamily="50" charset="-128"/>
              </a:rPr>
              <a:t>Compile the </a:t>
            </a:r>
            <a:r>
              <a:rPr lang="en-US" altLang="ko-KR" sz="1500" dirty="0" err="1" smtClean="0">
                <a:cs typeface="맑은 고딕" pitchFamily="50" charset="-128"/>
              </a:rPr>
              <a:t>ui</a:t>
            </a:r>
            <a:r>
              <a:rPr lang="en-US" altLang="ko-KR" sz="1500" dirty="0" smtClean="0">
                <a:cs typeface="맑은 고딕" pitchFamily="50" charset="-128"/>
              </a:rPr>
              <a:t> </a:t>
            </a:r>
            <a:r>
              <a:rPr lang="en-US" altLang="ko-KR" sz="1500" dirty="0">
                <a:cs typeface="맑은 고딕" pitchFamily="50" charset="-128"/>
              </a:rPr>
              <a:t>file using </a:t>
            </a:r>
            <a:r>
              <a:rPr lang="en-US" altLang="ko-KR" sz="1500" dirty="0" smtClean="0">
                <a:cs typeface="맑은 고딕" pitchFamily="50" charset="-128"/>
              </a:rPr>
              <a:t>pyuic4</a:t>
            </a:r>
          </a:p>
          <a:p>
            <a:pPr lvl="2">
              <a:lnSpc>
                <a:spcPct val="150000"/>
              </a:lnSpc>
            </a:pPr>
            <a:r>
              <a:rPr lang="en-US" altLang="ko-KR" sz="1500" b="1" dirty="0">
                <a:solidFill>
                  <a:srgbClr val="0070C0"/>
                </a:solidFill>
                <a:cs typeface="맑은 고딕" pitchFamily="50" charset="-128"/>
              </a:rPr>
              <a:t>pyuic4 -o  RasterValuePicker_dialog_base.py </a:t>
            </a:r>
            <a:r>
              <a:rPr lang="en-US" altLang="ko-KR" sz="1500" b="1" dirty="0" err="1" smtClean="0">
                <a:solidFill>
                  <a:srgbClr val="0070C0"/>
                </a:solidFill>
                <a:cs typeface="맑은 고딕" pitchFamily="50" charset="-128"/>
              </a:rPr>
              <a:t>RasterValuePicker_dialog_base.ui</a:t>
            </a:r>
            <a:endParaRPr lang="en-US" altLang="ko-KR" sz="1500" b="1" dirty="0" smtClean="0">
              <a:solidFill>
                <a:srgbClr val="0070C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cs typeface="맑은 고딕" pitchFamily="50" charset="-128"/>
              </a:rPr>
              <a:t>QGIS </a:t>
            </a:r>
            <a:r>
              <a:rPr lang="ko-KR" altLang="en-US" sz="1500" dirty="0" err="1" smtClean="0">
                <a:cs typeface="맑은 고딕" pitchFamily="50" charset="-128"/>
              </a:rPr>
              <a:t>재시작</a:t>
            </a:r>
            <a:r>
              <a:rPr lang="ko-KR" altLang="en-US" sz="1500" dirty="0" smtClean="0">
                <a:cs typeface="맑은 고딕" pitchFamily="50" charset="-128"/>
              </a:rPr>
              <a:t> 후 플러그인 메뉴가 생성되었는지 확인 후 </a:t>
            </a:r>
            <a:r>
              <a:rPr lang="en-US" altLang="ko-KR" sz="1500" dirty="0" smtClean="0">
                <a:cs typeface="맑은 고딕" pitchFamily="50" charset="-128"/>
              </a:rPr>
              <a:t>QGIS </a:t>
            </a:r>
            <a:r>
              <a:rPr lang="ko-KR" altLang="en-US" sz="1500" dirty="0" smtClean="0">
                <a:cs typeface="맑은 고딕" pitchFamily="50" charset="-128"/>
              </a:rPr>
              <a:t>종료 </a:t>
            </a:r>
            <a:r>
              <a:rPr lang="en-US" altLang="ko-KR" sz="1500" dirty="0" smtClean="0">
                <a:cs typeface="맑은 고딕" pitchFamily="50" charset="-128"/>
              </a:rPr>
              <a:t>(UI </a:t>
            </a:r>
            <a:r>
              <a:rPr lang="ko-KR" altLang="en-US" sz="1500" dirty="0" smtClean="0">
                <a:cs typeface="맑은 고딕" pitchFamily="50" charset="-128"/>
              </a:rPr>
              <a:t>작성을 위해</a:t>
            </a:r>
            <a:r>
              <a:rPr lang="en-US" altLang="ko-KR" sz="1500" dirty="0" smtClean="0">
                <a:cs typeface="맑은 고딕" pitchFamily="50" charset="-128"/>
              </a:rPr>
              <a:t>..)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5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500" b="1" dirty="0" smtClean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617" y="900000"/>
            <a:ext cx="1401616" cy="22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2666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Ⅳ-2. </a:t>
            </a:r>
            <a:r>
              <a:rPr lang="ko-KR" altLang="en-US" dirty="0"/>
              <a:t>플러그인 </a:t>
            </a:r>
            <a:r>
              <a:rPr lang="ko-KR" altLang="en-US" dirty="0" smtClean="0"/>
              <a:t>개발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UI 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디자인 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en-US" altLang="ko-KR" sz="1600" b="1" dirty="0" err="1" smtClean="0">
                <a:solidFill>
                  <a:srgbClr val="404040"/>
                </a:solidFill>
                <a:cs typeface="맑은 고딕" pitchFamily="50" charset="-128"/>
              </a:rPr>
              <a:t>Qt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 Designer)</a:t>
            </a:r>
          </a:p>
          <a:p>
            <a:pPr lvl="1">
              <a:lnSpc>
                <a:spcPct val="150000"/>
              </a:lnSpc>
            </a:pPr>
            <a:r>
              <a:rPr lang="en-US" altLang="ko-KR" sz="1300" dirty="0" smtClean="0">
                <a:cs typeface="맑은 고딕" pitchFamily="50" charset="-128"/>
              </a:rPr>
              <a:t>C</a:t>
            </a:r>
            <a:r>
              <a:rPr lang="en-US" altLang="ko-KR" sz="1300" dirty="0">
                <a:cs typeface="맑은 고딕" pitchFamily="50" charset="-128"/>
              </a:rPr>
              <a:t>:\Program </a:t>
            </a:r>
            <a:r>
              <a:rPr lang="en-US" altLang="ko-KR" sz="1300" dirty="0" smtClean="0">
                <a:cs typeface="맑은 고딕" pitchFamily="50" charset="-128"/>
              </a:rPr>
              <a:t>Files\QGIS~</a:t>
            </a:r>
            <a:r>
              <a:rPr lang="ko-KR" altLang="en-US" sz="1300" dirty="0" smtClean="0">
                <a:cs typeface="맑은 고딕" pitchFamily="50" charset="-128"/>
              </a:rPr>
              <a:t>설치버전</a:t>
            </a:r>
            <a:r>
              <a:rPr lang="en-US" altLang="ko-KR" sz="1300" dirty="0" smtClean="0">
                <a:cs typeface="맑은 고딕" pitchFamily="50" charset="-128"/>
              </a:rPr>
              <a:t>\bin\designer.exe </a:t>
            </a:r>
            <a:r>
              <a:rPr lang="ko-KR" altLang="en-US" sz="1300" dirty="0" smtClean="0">
                <a:cs typeface="맑은 고딕" pitchFamily="50" charset="-128"/>
              </a:rPr>
              <a:t>실행</a:t>
            </a:r>
            <a:endParaRPr lang="en-US" altLang="ko-KR" sz="1300" dirty="0" smtClean="0">
              <a:cs typeface="맑은 고딕" pitchFamily="50" charset="-128"/>
            </a:endParaRPr>
          </a:p>
          <a:p>
            <a:pPr lvl="1">
              <a:lnSpc>
                <a:spcPct val="150000"/>
              </a:lnSpc>
              <a:buClr>
                <a:srgbClr val="438086"/>
              </a:buClr>
            </a:pPr>
            <a:r>
              <a:rPr lang="en-US" altLang="ko-KR" sz="1300" dirty="0" err="1" smtClean="0">
                <a:solidFill>
                  <a:prstClr val="black"/>
                </a:solidFill>
                <a:cs typeface="맑은 고딕" pitchFamily="50" charset="-128"/>
              </a:rPr>
              <a:t>RasterValuePicker_dialog_base.ui</a:t>
            </a:r>
            <a:r>
              <a:rPr lang="en-US" altLang="ko-KR" sz="1300" dirty="0" smtClean="0">
                <a:solidFill>
                  <a:prstClr val="black"/>
                </a:solidFill>
                <a:cs typeface="맑은 고딕" pitchFamily="50" charset="-128"/>
              </a:rPr>
              <a:t> </a:t>
            </a:r>
            <a:r>
              <a:rPr lang="ko-KR" altLang="en-US" sz="1300" dirty="0" smtClean="0">
                <a:solidFill>
                  <a:prstClr val="black"/>
                </a:solidFill>
                <a:cs typeface="맑은 고딕" pitchFamily="50" charset="-128"/>
              </a:rPr>
              <a:t>파일 열기</a:t>
            </a:r>
            <a:endParaRPr lang="en-US" altLang="ko-KR" sz="1300" dirty="0" smtClean="0">
              <a:solidFill>
                <a:prstClr val="black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  <a:buClr>
                <a:srgbClr val="438086"/>
              </a:buClr>
            </a:pPr>
            <a:r>
              <a:rPr lang="ko-KR" altLang="en-US" sz="1300" dirty="0" smtClean="0">
                <a:solidFill>
                  <a:prstClr val="black"/>
                </a:solidFill>
                <a:cs typeface="맑은 고딕" pitchFamily="50" charset="-128"/>
              </a:rPr>
              <a:t>컨트롤 추가</a:t>
            </a:r>
            <a:endParaRPr lang="en-US" altLang="ko-KR" sz="1300" dirty="0" smtClean="0">
              <a:solidFill>
                <a:prstClr val="black"/>
              </a:solidFill>
              <a:cs typeface="맑은 고딕" pitchFamily="50" charset="-128"/>
            </a:endParaRPr>
          </a:p>
          <a:p>
            <a:pPr lvl="2">
              <a:lnSpc>
                <a:spcPct val="150000"/>
              </a:lnSpc>
              <a:buClr>
                <a:srgbClr val="438086"/>
              </a:buClr>
            </a:pPr>
            <a:r>
              <a:rPr lang="en-US" altLang="ko-KR" sz="1200" b="1" dirty="0" smtClean="0">
                <a:solidFill>
                  <a:srgbClr val="404040"/>
                </a:solidFill>
                <a:cs typeface="맑은 고딕" pitchFamily="50" charset="-128"/>
              </a:rPr>
              <a:t>Input Widgets &gt; Combo Box : </a:t>
            </a:r>
            <a:r>
              <a:rPr lang="en-US" altLang="ko-KR" sz="1200" b="1" dirty="0" err="1" smtClean="0">
                <a:solidFill>
                  <a:srgbClr val="404040"/>
                </a:solidFill>
                <a:cs typeface="맑은 고딕" pitchFamily="50" charset="-128"/>
              </a:rPr>
              <a:t>cboLayer</a:t>
            </a:r>
            <a:r>
              <a:rPr lang="en-US" altLang="ko-KR" sz="1200" b="1" dirty="0" smtClean="0">
                <a:solidFill>
                  <a:srgbClr val="404040"/>
                </a:solidFill>
                <a:cs typeface="맑은 고딕" pitchFamily="50" charset="-128"/>
              </a:rPr>
              <a:t> (Raster </a:t>
            </a:r>
            <a:r>
              <a:rPr lang="ko-KR" altLang="en-US" sz="1200" b="1" dirty="0" err="1" smtClean="0">
                <a:solidFill>
                  <a:srgbClr val="404040"/>
                </a:solidFill>
                <a:cs typeface="맑은 고딕" pitchFamily="50" charset="-128"/>
              </a:rPr>
              <a:t>레이어</a:t>
            </a:r>
            <a:r>
              <a:rPr lang="ko-KR" altLang="en-US" sz="1200" b="1" dirty="0" smtClean="0">
                <a:solidFill>
                  <a:srgbClr val="404040"/>
                </a:solidFill>
                <a:cs typeface="맑은 고딕" pitchFamily="50" charset="-128"/>
              </a:rPr>
              <a:t> 목록</a:t>
            </a:r>
            <a:r>
              <a:rPr lang="en-US" altLang="ko-KR" sz="1200" b="1" dirty="0" smtClean="0">
                <a:solidFill>
                  <a:srgbClr val="404040"/>
                </a:solidFill>
                <a:cs typeface="맑은 고딕" pitchFamily="50" charset="-128"/>
              </a:rPr>
              <a:t>)</a:t>
            </a:r>
          </a:p>
          <a:p>
            <a:pPr lvl="2">
              <a:lnSpc>
                <a:spcPct val="150000"/>
              </a:lnSpc>
              <a:buClr>
                <a:srgbClr val="438086"/>
              </a:buClr>
            </a:pPr>
            <a:r>
              <a:rPr lang="en-US" altLang="ko-KR" sz="1200" b="1" dirty="0" smtClean="0">
                <a:solidFill>
                  <a:srgbClr val="404040"/>
                </a:solidFill>
                <a:cs typeface="맑은 고딕" pitchFamily="50" charset="-128"/>
              </a:rPr>
              <a:t>Display Widgets &gt; Text Browser : </a:t>
            </a:r>
            <a:r>
              <a:rPr lang="en-US" altLang="ko-KR" sz="1200" b="1" dirty="0" err="1" smtClean="0">
                <a:solidFill>
                  <a:srgbClr val="404040"/>
                </a:solidFill>
                <a:cs typeface="맑은 고딕" pitchFamily="50" charset="-128"/>
              </a:rPr>
              <a:t>txtValue</a:t>
            </a:r>
            <a:r>
              <a:rPr lang="en-US" altLang="ko-KR" sz="1200" b="1" dirty="0" smtClean="0">
                <a:solidFill>
                  <a:srgbClr val="404040"/>
                </a:solidFill>
                <a:cs typeface="맑은 고딕" pitchFamily="50" charset="-128"/>
              </a:rPr>
              <a:t> (</a:t>
            </a:r>
            <a:r>
              <a:rPr lang="ko-KR" altLang="en-US" sz="1200" b="1" dirty="0" smtClean="0">
                <a:solidFill>
                  <a:srgbClr val="404040"/>
                </a:solidFill>
                <a:cs typeface="맑은 고딕" pitchFamily="50" charset="-128"/>
              </a:rPr>
              <a:t>선택 지점의 </a:t>
            </a:r>
            <a:r>
              <a:rPr lang="en-US" altLang="ko-KR" sz="1200" b="1" dirty="0" smtClean="0">
                <a:solidFill>
                  <a:srgbClr val="404040"/>
                </a:solidFill>
                <a:cs typeface="맑은 고딕" pitchFamily="50" charset="-128"/>
              </a:rPr>
              <a:t>Raster Value </a:t>
            </a:r>
            <a:r>
              <a:rPr lang="ko-KR" altLang="en-US" sz="1200" b="1" dirty="0" smtClean="0">
                <a:solidFill>
                  <a:srgbClr val="404040"/>
                </a:solidFill>
                <a:cs typeface="맑은 고딕" pitchFamily="50" charset="-128"/>
              </a:rPr>
              <a:t>출력</a:t>
            </a:r>
            <a:r>
              <a:rPr lang="en-US" altLang="ko-KR" sz="1200" b="1" dirty="0" smtClean="0">
                <a:solidFill>
                  <a:srgbClr val="404040"/>
                </a:solidFill>
                <a:cs typeface="맑은 고딕" pitchFamily="50" charset="-128"/>
              </a:rPr>
              <a:t>)</a:t>
            </a:r>
            <a:endParaRPr lang="en-US" altLang="ko-KR" sz="1200" b="1" dirty="0">
              <a:solidFill>
                <a:srgbClr val="404040"/>
              </a:solidFill>
              <a:cs typeface="맑은 고딕" pitchFamily="50" charset="-128"/>
            </a:endParaRPr>
          </a:p>
          <a:p>
            <a:pPr lvl="2">
              <a:lnSpc>
                <a:spcPct val="150000"/>
              </a:lnSpc>
              <a:buClr>
                <a:srgbClr val="438086"/>
              </a:buClr>
            </a:pPr>
            <a:r>
              <a:rPr lang="en-US" altLang="ko-KR" sz="1200" b="1" dirty="0">
                <a:solidFill>
                  <a:srgbClr val="404040"/>
                </a:solidFill>
                <a:cs typeface="맑은 고딕" pitchFamily="50" charset="-128"/>
              </a:rPr>
              <a:t>Display Widgets &gt; Text Browser : </a:t>
            </a:r>
            <a:r>
              <a:rPr lang="en-US" altLang="ko-KR" sz="1200" b="1" dirty="0" err="1" smtClean="0">
                <a:solidFill>
                  <a:srgbClr val="404040"/>
                </a:solidFill>
                <a:cs typeface="맑은 고딕" pitchFamily="50" charset="-128"/>
              </a:rPr>
              <a:t>txtCoord</a:t>
            </a:r>
            <a:r>
              <a:rPr lang="en-US" altLang="ko-KR" sz="1200" b="1" dirty="0" smtClean="0">
                <a:solidFill>
                  <a:srgbClr val="404040"/>
                </a:solidFill>
                <a:cs typeface="맑은 고딕" pitchFamily="50" charset="-128"/>
              </a:rPr>
              <a:t> (</a:t>
            </a:r>
            <a:r>
              <a:rPr lang="ko-KR" altLang="en-US" sz="1200" b="1" dirty="0" smtClean="0">
                <a:solidFill>
                  <a:srgbClr val="404040"/>
                </a:solidFill>
                <a:cs typeface="맑은 고딕" pitchFamily="50" charset="-128"/>
              </a:rPr>
              <a:t>마우스 이동 위치의 </a:t>
            </a:r>
            <a:r>
              <a:rPr lang="ko-KR" altLang="en-US" sz="1200" b="1" dirty="0" err="1" smtClean="0">
                <a:solidFill>
                  <a:srgbClr val="404040"/>
                </a:solidFill>
                <a:cs typeface="맑은 고딕" pitchFamily="50" charset="-128"/>
              </a:rPr>
              <a:t>좌표값</a:t>
            </a:r>
            <a:r>
              <a:rPr lang="ko-KR" altLang="en-US" sz="1200" b="1" dirty="0" smtClean="0">
                <a:solidFill>
                  <a:srgbClr val="404040"/>
                </a:solidFill>
                <a:cs typeface="맑은 고딕" pitchFamily="50" charset="-128"/>
              </a:rPr>
              <a:t> 출력</a:t>
            </a:r>
            <a:r>
              <a:rPr lang="en-US" altLang="ko-KR" sz="1200" b="1" dirty="0" smtClean="0">
                <a:solidFill>
                  <a:srgbClr val="404040"/>
                </a:solidFill>
                <a:cs typeface="맑은 고딕" pitchFamily="50" charset="-128"/>
              </a:rPr>
              <a:t>)</a:t>
            </a:r>
            <a:endParaRPr lang="en-US" altLang="ko-KR" sz="1200" b="1" dirty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100" b="1" dirty="0" smtClean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72" y="3393468"/>
            <a:ext cx="5652144" cy="306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511592" y="5949336"/>
            <a:ext cx="7380984" cy="360984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 anchor="ctr">
            <a:prstTxWarp prst="textNoShape">
              <a:avLst/>
            </a:prstTxWarp>
            <a:no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spcAft>
                <a:spcPct val="0"/>
              </a:spcAft>
              <a:buFont typeface="Wingdings" pitchFamily="2" charset="2"/>
              <a:buChar char="è"/>
              <a:defRPr/>
            </a:pPr>
            <a:r>
              <a:rPr kumimoji="1" lang="ko-KR" altLang="en-US" sz="15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 </a:t>
            </a:r>
            <a:r>
              <a:rPr kumimoji="1" lang="en-US" altLang="ko-KR" sz="1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pyuic4 -o  RasterValuePicker_dialog_base.py </a:t>
            </a:r>
            <a:r>
              <a:rPr kumimoji="1" lang="en-US" altLang="ko-KR" sz="1500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RasterValuePicker_dialog_base.ui</a:t>
            </a:r>
            <a:endParaRPr kumimoji="1" lang="en-US" altLang="ko-KR" sz="15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146" y="1441566"/>
            <a:ext cx="2250300" cy="1907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535146" y="3446384"/>
            <a:ext cx="2160288" cy="643423"/>
          </a:xfrm>
          <a:prstGeom prst="rect">
            <a:avLst/>
          </a:prstGeom>
          <a:noFill/>
        </p:spPr>
        <p:txBody>
          <a:bodyPr wrap="square" lIns="180000" tIns="90000" rIns="180000" bIns="90000" rtlCol="0" anchor="ctr" anchorCtr="0">
            <a:spAutoFit/>
          </a:bodyPr>
          <a:lstStyle/>
          <a:p>
            <a:pPr algn="ctr"/>
            <a:r>
              <a:rPr lang="ko-KR" altLang="en-US" sz="15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컴파일 후 다시</a:t>
            </a:r>
            <a:endParaRPr lang="en-US" altLang="ko-KR" sz="1500" b="1" dirty="0" smtClean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플러그인 확인</a:t>
            </a:r>
          </a:p>
        </p:txBody>
      </p:sp>
    </p:spTree>
    <p:extLst>
      <p:ext uri="{BB962C8B-B14F-4D97-AF65-F5344CB8AC3E}">
        <p14:creationId xmlns:p14="http://schemas.microsoft.com/office/powerpoint/2010/main" val="9817006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Ⅳ-2. </a:t>
            </a:r>
            <a:r>
              <a:rPr lang="ko-KR" altLang="en-US" dirty="0"/>
              <a:t>플러그인 </a:t>
            </a:r>
            <a:r>
              <a:rPr lang="ko-KR" altLang="en-US" dirty="0" smtClean="0"/>
              <a:t>개발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45066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플러그인 코드 작성</a:t>
            </a:r>
            <a:endParaRPr lang="en-US" altLang="ko-KR" sz="15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b="1" dirty="0" smtClean="0">
                <a:solidFill>
                  <a:srgbClr val="0070C0"/>
                </a:solidFill>
                <a:cs typeface="맑은 고딕" pitchFamily="50" charset="-128"/>
              </a:rPr>
              <a:t>RasterValuePicker.py</a:t>
            </a:r>
            <a:r>
              <a:rPr lang="en-US" altLang="ko-KR" sz="1300" dirty="0" smtClean="0">
                <a:cs typeface="맑은 고딕" pitchFamily="50" charset="-128"/>
              </a:rPr>
              <a:t> </a:t>
            </a:r>
            <a:r>
              <a:rPr lang="ko-KR" altLang="en-US" sz="1300" dirty="0" smtClean="0">
                <a:cs typeface="맑은 고딕" pitchFamily="50" charset="-128"/>
              </a:rPr>
              <a:t>파일을 메모장</a:t>
            </a:r>
            <a:r>
              <a:rPr lang="en-US" altLang="ko-KR" sz="1300" dirty="0" smtClean="0">
                <a:cs typeface="맑은 고딕" pitchFamily="50" charset="-128"/>
              </a:rPr>
              <a:t>(Notepad++)</a:t>
            </a:r>
            <a:r>
              <a:rPr lang="ko-KR" altLang="en-US" sz="1300" dirty="0" smtClean="0">
                <a:cs typeface="맑은 고딕" pitchFamily="50" charset="-128"/>
              </a:rPr>
              <a:t>으로 열기</a:t>
            </a:r>
            <a:endParaRPr lang="en-US" altLang="ko-KR" sz="1300" dirty="0" smtClean="0"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1300" b="1" dirty="0" smtClean="0">
                <a:solidFill>
                  <a:srgbClr val="FF0000"/>
                </a:solidFill>
                <a:cs typeface="맑은 고딕" pitchFamily="50" charset="-128"/>
              </a:rPr>
              <a:t>주의</a:t>
            </a:r>
            <a:r>
              <a:rPr lang="en-US" altLang="ko-KR" sz="1300" dirty="0" smtClean="0">
                <a:cs typeface="맑은 고딕" pitchFamily="50" charset="-128"/>
              </a:rPr>
              <a:t> : </a:t>
            </a:r>
            <a:r>
              <a:rPr lang="ko-KR" altLang="en-US" sz="1300" dirty="0" smtClean="0">
                <a:cs typeface="맑은 고딕" pitchFamily="50" charset="-128"/>
              </a:rPr>
              <a:t>들여쓰기</a:t>
            </a:r>
            <a:r>
              <a:rPr lang="en-US" altLang="ko-KR" sz="1300" dirty="0" smtClean="0">
                <a:cs typeface="맑은 고딕" pitchFamily="50" charset="-128"/>
              </a:rPr>
              <a:t>(4 Space not tab), Python</a:t>
            </a:r>
            <a:r>
              <a:rPr lang="ko-KR" altLang="en-US" sz="1300" dirty="0" smtClean="0">
                <a:cs typeface="맑은 고딕" pitchFamily="50" charset="-128"/>
              </a:rPr>
              <a:t>은 대소문자 구별</a:t>
            </a:r>
            <a:endParaRPr lang="en-US" altLang="ko-KR" sz="1300" dirty="0" smtClean="0">
              <a:cs typeface="맑은 고딕" pitchFamily="50" charset="-128"/>
            </a:endParaRPr>
          </a:p>
          <a:p>
            <a:pPr lvl="1">
              <a:lnSpc>
                <a:spcPct val="150000"/>
              </a:lnSpc>
              <a:buClr>
                <a:srgbClr val="438086"/>
              </a:buClr>
            </a:pPr>
            <a:endParaRPr lang="en-US" altLang="ko-KR" sz="500" dirty="0" smtClean="0">
              <a:solidFill>
                <a:prstClr val="black"/>
              </a:solidFill>
              <a:cs typeface="맑은 고딕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QGIS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기본 모듈 </a:t>
            </a:r>
            <a:r>
              <a:rPr lang="ko-KR" altLang="en-US" sz="1500" b="1" dirty="0" err="1" smtClean="0">
                <a:solidFill>
                  <a:srgbClr val="404040"/>
                </a:solidFill>
                <a:cs typeface="맑은 고딕" pitchFamily="50" charset="-128"/>
              </a:rPr>
              <a:t>임포트</a:t>
            </a:r>
            <a:endParaRPr lang="en-US" altLang="ko-KR" sz="15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b="1" dirty="0" smtClean="0">
                <a:solidFill>
                  <a:prstClr val="black"/>
                </a:solidFill>
                <a:cs typeface="맑은 고딕" pitchFamily="50" charset="-128"/>
              </a:rPr>
              <a:t>from </a:t>
            </a:r>
            <a:r>
              <a:rPr lang="en-US" altLang="ko-KR" sz="1300" b="1" dirty="0">
                <a:solidFill>
                  <a:prstClr val="black"/>
                </a:solidFill>
                <a:cs typeface="맑은 고딕" pitchFamily="50" charset="-128"/>
              </a:rPr>
              <a:t>PyQt4.QtCore import *</a:t>
            </a:r>
          </a:p>
          <a:p>
            <a:pPr lvl="1">
              <a:lnSpc>
                <a:spcPct val="150000"/>
              </a:lnSpc>
            </a:pPr>
            <a:r>
              <a:rPr lang="en-US" altLang="ko-KR" sz="1300" b="1" dirty="0">
                <a:solidFill>
                  <a:prstClr val="black"/>
                </a:solidFill>
                <a:cs typeface="맑은 고딕" pitchFamily="50" charset="-128"/>
              </a:rPr>
              <a:t>from PyQt4.QtGui import *</a:t>
            </a:r>
          </a:p>
          <a:p>
            <a:pPr lvl="1">
              <a:lnSpc>
                <a:spcPct val="150000"/>
              </a:lnSpc>
            </a:pPr>
            <a:r>
              <a:rPr lang="en-US" altLang="ko-KR" sz="1300" b="1" dirty="0">
                <a:solidFill>
                  <a:prstClr val="black"/>
                </a:solidFill>
                <a:cs typeface="맑은 고딕" pitchFamily="50" charset="-128"/>
              </a:rPr>
              <a:t>from PyQt4 import </a:t>
            </a:r>
            <a:r>
              <a:rPr lang="en-US" altLang="ko-KR" sz="1300" b="1" dirty="0" err="1">
                <a:solidFill>
                  <a:prstClr val="black"/>
                </a:solidFill>
                <a:cs typeface="맑은 고딕" pitchFamily="50" charset="-128"/>
              </a:rPr>
              <a:t>QtCore</a:t>
            </a:r>
            <a:endParaRPr lang="en-US" altLang="ko-KR" sz="1300" b="1" dirty="0">
              <a:solidFill>
                <a:prstClr val="black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b="1" dirty="0">
                <a:solidFill>
                  <a:prstClr val="black"/>
                </a:solidFill>
                <a:cs typeface="맑은 고딕" pitchFamily="50" charset="-128"/>
              </a:rPr>
              <a:t>from </a:t>
            </a:r>
            <a:r>
              <a:rPr lang="en-US" altLang="ko-KR" sz="1300" b="1" dirty="0" err="1">
                <a:solidFill>
                  <a:prstClr val="black"/>
                </a:solidFill>
                <a:cs typeface="맑은 고딕" pitchFamily="50" charset="-128"/>
              </a:rPr>
              <a:t>qgis.core</a:t>
            </a:r>
            <a:r>
              <a:rPr lang="en-US" altLang="ko-KR" sz="1300" b="1" dirty="0">
                <a:solidFill>
                  <a:prstClr val="black"/>
                </a:solidFill>
                <a:cs typeface="맑은 고딕" pitchFamily="50" charset="-128"/>
              </a:rPr>
              <a:t> import *</a:t>
            </a:r>
          </a:p>
          <a:p>
            <a:pPr lvl="1">
              <a:lnSpc>
                <a:spcPct val="150000"/>
              </a:lnSpc>
            </a:pPr>
            <a:r>
              <a:rPr lang="en-US" altLang="ko-KR" sz="1300" b="1" dirty="0">
                <a:solidFill>
                  <a:prstClr val="black"/>
                </a:solidFill>
                <a:cs typeface="맑은 고딕" pitchFamily="50" charset="-128"/>
              </a:rPr>
              <a:t>from </a:t>
            </a:r>
            <a:r>
              <a:rPr lang="en-US" altLang="ko-KR" sz="1300" b="1" dirty="0" err="1">
                <a:solidFill>
                  <a:prstClr val="black"/>
                </a:solidFill>
                <a:cs typeface="맑은 고딕" pitchFamily="50" charset="-128"/>
              </a:rPr>
              <a:t>qgis.gui</a:t>
            </a:r>
            <a:r>
              <a:rPr lang="en-US" altLang="ko-KR" sz="1300" b="1" dirty="0">
                <a:solidFill>
                  <a:prstClr val="black"/>
                </a:solidFill>
                <a:cs typeface="맑은 고딕" pitchFamily="50" charset="-128"/>
              </a:rPr>
              <a:t> import </a:t>
            </a:r>
            <a:r>
              <a:rPr lang="en-US" altLang="ko-KR" sz="1300" b="1" dirty="0" smtClean="0">
                <a:solidFill>
                  <a:prstClr val="black"/>
                </a:solidFill>
                <a:cs typeface="맑은 고딕" pitchFamily="50" charset="-128"/>
              </a:rPr>
              <a:t>*</a:t>
            </a:r>
          </a:p>
          <a:p>
            <a:pPr lvl="1">
              <a:lnSpc>
                <a:spcPct val="150000"/>
              </a:lnSpc>
            </a:pPr>
            <a:endParaRPr lang="en-US" altLang="ko-KR" sz="500" b="1" dirty="0">
              <a:solidFill>
                <a:prstClr val="black"/>
              </a:solidFill>
              <a:cs typeface="맑은 고딕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prstClr val="black"/>
                </a:solidFill>
                <a:cs typeface="맑은 고딕" pitchFamily="50" charset="-128"/>
              </a:rPr>
              <a:t>UI(Dialog)</a:t>
            </a:r>
            <a:r>
              <a:rPr lang="ko-KR" altLang="en-US" sz="1500" b="1" dirty="0" smtClean="0">
                <a:solidFill>
                  <a:prstClr val="black"/>
                </a:solidFill>
                <a:cs typeface="맑은 고딕" pitchFamily="50" charset="-128"/>
              </a:rPr>
              <a:t>에 있는 컨트롤 접근방법</a:t>
            </a:r>
            <a:endParaRPr lang="en-US" altLang="ko-KR" sz="1500" b="1" dirty="0" smtClean="0">
              <a:solidFill>
                <a:prstClr val="black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b="1" dirty="0" smtClean="0">
                <a:solidFill>
                  <a:prstClr val="black"/>
                </a:solidFill>
                <a:cs typeface="맑은 고딕" pitchFamily="50" charset="-128"/>
              </a:rPr>
              <a:t>UI</a:t>
            </a:r>
            <a:r>
              <a:rPr lang="ko-KR" altLang="en-US" sz="1300" b="1" dirty="0" smtClean="0">
                <a:solidFill>
                  <a:prstClr val="black"/>
                </a:solidFill>
                <a:cs typeface="맑은 고딕" pitchFamily="50" charset="-128"/>
              </a:rPr>
              <a:t>에 접근하기 위한 모듈이 </a:t>
            </a:r>
            <a:r>
              <a:rPr lang="en-US" altLang="ko-KR" sz="1300" b="1" dirty="0" smtClean="0">
                <a:solidFill>
                  <a:prstClr val="black"/>
                </a:solidFill>
                <a:cs typeface="맑은 고딕" pitchFamily="50" charset="-128"/>
              </a:rPr>
              <a:t>Import </a:t>
            </a:r>
            <a:r>
              <a:rPr lang="ko-KR" altLang="en-US" sz="1300" b="1" dirty="0" smtClean="0">
                <a:solidFill>
                  <a:prstClr val="black"/>
                </a:solidFill>
                <a:cs typeface="맑은 고딕" pitchFamily="50" charset="-128"/>
              </a:rPr>
              <a:t>되어있음</a:t>
            </a:r>
            <a:r>
              <a:rPr lang="en-US" altLang="ko-KR" sz="1250" b="1" dirty="0" smtClean="0">
                <a:solidFill>
                  <a:prstClr val="black"/>
                </a:solidFill>
                <a:cs typeface="맑은 고딕" pitchFamily="50" charset="-128"/>
              </a:rPr>
              <a:t>(</a:t>
            </a:r>
            <a:r>
              <a:rPr lang="en-US" altLang="ko-KR" sz="1250" b="1" dirty="0">
                <a:solidFill>
                  <a:srgbClr val="0070C0"/>
                </a:solidFill>
                <a:cs typeface="맑은 고딕" pitchFamily="50" charset="-128"/>
              </a:rPr>
              <a:t>from </a:t>
            </a:r>
            <a:r>
              <a:rPr lang="en-US" altLang="ko-KR" sz="1250" b="1" dirty="0" err="1">
                <a:solidFill>
                  <a:srgbClr val="0070C0"/>
                </a:solidFill>
                <a:cs typeface="맑은 고딕" pitchFamily="50" charset="-128"/>
              </a:rPr>
              <a:t>RasterValuePicker_dialog</a:t>
            </a:r>
            <a:r>
              <a:rPr lang="en-US" altLang="ko-KR" sz="1250" b="1" dirty="0">
                <a:solidFill>
                  <a:srgbClr val="0070C0"/>
                </a:solidFill>
                <a:cs typeface="맑은 고딕" pitchFamily="50" charset="-128"/>
              </a:rPr>
              <a:t> import </a:t>
            </a:r>
            <a:r>
              <a:rPr lang="en-US" altLang="ko-KR" sz="1250" b="1" dirty="0" err="1" smtClean="0">
                <a:solidFill>
                  <a:srgbClr val="0070C0"/>
                </a:solidFill>
                <a:cs typeface="맑은 고딕" pitchFamily="50" charset="-128"/>
              </a:rPr>
              <a:t>RasterValuePickerDialog</a:t>
            </a:r>
            <a:r>
              <a:rPr lang="en-US" altLang="ko-KR" sz="1250" b="1" dirty="0" smtClean="0">
                <a:solidFill>
                  <a:prstClr val="black"/>
                </a:solidFill>
                <a:cs typeface="맑은 고딕" pitchFamily="50" charset="-128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300" b="1" dirty="0" smtClean="0">
                <a:solidFill>
                  <a:prstClr val="black"/>
                </a:solidFill>
                <a:cs typeface="맑은 고딕" pitchFamily="50" charset="-128"/>
              </a:rPr>
              <a:t>“</a:t>
            </a:r>
            <a:r>
              <a:rPr lang="en-US" altLang="ko-KR" sz="1300" b="1" dirty="0" err="1" smtClean="0">
                <a:solidFill>
                  <a:prstClr val="black"/>
                </a:solidFill>
                <a:cs typeface="맑은 고딕" pitchFamily="50" charset="-128"/>
              </a:rPr>
              <a:t>def</a:t>
            </a:r>
            <a:r>
              <a:rPr lang="en-US" altLang="ko-KR" sz="1300" b="1" dirty="0" smtClean="0">
                <a:solidFill>
                  <a:prstClr val="black"/>
                </a:solidFill>
                <a:cs typeface="맑은 고딕" pitchFamily="50" charset="-128"/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  <a:cs typeface="맑은 고딕" pitchFamily="50" charset="-128"/>
              </a:rPr>
              <a:t>__</a:t>
            </a:r>
            <a:r>
              <a:rPr lang="en-US" altLang="ko-KR" sz="1300" b="1" dirty="0" err="1">
                <a:solidFill>
                  <a:prstClr val="black"/>
                </a:solidFill>
                <a:cs typeface="맑은 고딕" pitchFamily="50" charset="-128"/>
              </a:rPr>
              <a:t>init</a:t>
            </a:r>
            <a:r>
              <a:rPr lang="en-US" altLang="ko-KR" sz="1300" b="1" dirty="0">
                <a:solidFill>
                  <a:prstClr val="black"/>
                </a:solidFill>
                <a:cs typeface="맑은 고딕" pitchFamily="50" charset="-128"/>
              </a:rPr>
              <a:t>__(self, </a:t>
            </a:r>
            <a:r>
              <a:rPr lang="en-US" altLang="ko-KR" sz="1300" b="1" dirty="0" err="1">
                <a:solidFill>
                  <a:prstClr val="black"/>
                </a:solidFill>
                <a:cs typeface="맑은 고딕" pitchFamily="50" charset="-128"/>
              </a:rPr>
              <a:t>iface</a:t>
            </a:r>
            <a:r>
              <a:rPr lang="en-US" altLang="ko-KR" sz="1300" b="1" dirty="0" smtClean="0">
                <a:solidFill>
                  <a:prstClr val="black"/>
                </a:solidFill>
                <a:cs typeface="맑은 고딕" pitchFamily="50" charset="-128"/>
              </a:rPr>
              <a:t>):”  </a:t>
            </a:r>
            <a:r>
              <a:rPr lang="ko-KR" altLang="en-US" sz="1300" b="1" dirty="0" smtClean="0">
                <a:solidFill>
                  <a:prstClr val="black"/>
                </a:solidFill>
                <a:cs typeface="맑은 고딕" pitchFamily="50" charset="-128"/>
              </a:rPr>
              <a:t>에서 </a:t>
            </a:r>
            <a:r>
              <a:rPr lang="en-US" altLang="ko-KR" sz="1300" b="1" dirty="0" err="1">
                <a:solidFill>
                  <a:prstClr val="black"/>
                </a:solidFill>
                <a:cs typeface="맑은 고딕" pitchFamily="50" charset="-128"/>
              </a:rPr>
              <a:t>self.dlg</a:t>
            </a:r>
            <a:r>
              <a:rPr lang="en-US" altLang="ko-KR" sz="1300" b="1" dirty="0">
                <a:solidFill>
                  <a:prstClr val="black"/>
                </a:solidFill>
                <a:cs typeface="맑은 고딕" pitchFamily="50" charset="-128"/>
              </a:rPr>
              <a:t> = </a:t>
            </a:r>
            <a:r>
              <a:rPr lang="en-US" altLang="ko-KR" sz="1300" b="1" dirty="0" err="1">
                <a:solidFill>
                  <a:prstClr val="black"/>
                </a:solidFill>
                <a:cs typeface="맑은 고딕" pitchFamily="50" charset="-128"/>
              </a:rPr>
              <a:t>RasterValuePickerDialog</a:t>
            </a:r>
            <a:r>
              <a:rPr lang="en-US" altLang="ko-KR" sz="1300" b="1" dirty="0" smtClean="0">
                <a:solidFill>
                  <a:prstClr val="black"/>
                </a:solidFill>
                <a:cs typeface="맑은 고딕" pitchFamily="50" charset="-128"/>
              </a:rPr>
              <a:t>() </a:t>
            </a:r>
            <a:r>
              <a:rPr lang="ko-KR" altLang="en-US" sz="1300" b="1" dirty="0" smtClean="0">
                <a:solidFill>
                  <a:prstClr val="black"/>
                </a:solidFill>
                <a:cs typeface="맑은 고딕" pitchFamily="50" charset="-128"/>
              </a:rPr>
              <a:t>으로 자신의 </a:t>
            </a:r>
            <a:r>
              <a:rPr lang="en-US" altLang="ko-KR" sz="1300" b="1" dirty="0" smtClean="0">
                <a:solidFill>
                  <a:prstClr val="black"/>
                </a:solidFill>
                <a:cs typeface="맑은 고딕" pitchFamily="50" charset="-128"/>
              </a:rPr>
              <a:t>Dialog</a:t>
            </a:r>
            <a:r>
              <a:rPr lang="ko-KR" altLang="en-US" sz="1300" b="1" dirty="0" smtClean="0">
                <a:solidFill>
                  <a:prstClr val="black"/>
                </a:solidFill>
                <a:cs typeface="맑은 고딕" pitchFamily="50" charset="-128"/>
              </a:rPr>
              <a:t>가 지정되어 있음</a:t>
            </a:r>
            <a:endParaRPr lang="en-US" altLang="ko-KR" sz="1300" b="1" dirty="0" smtClean="0">
              <a:solidFill>
                <a:prstClr val="black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b="1" i="1" dirty="0" err="1" smtClean="0">
                <a:solidFill>
                  <a:srgbClr val="0070C0"/>
                </a:solidFill>
                <a:cs typeface="맑은 고딕" pitchFamily="50" charset="-128"/>
              </a:rPr>
              <a:t>self.dlg</a:t>
            </a:r>
            <a:r>
              <a:rPr lang="en-US" altLang="ko-KR" sz="1300" b="1" i="1" dirty="0" smtClean="0">
                <a:solidFill>
                  <a:srgbClr val="0070C0"/>
                </a:solidFill>
                <a:cs typeface="맑은 고딕" pitchFamily="50" charset="-128"/>
              </a:rPr>
              <a:t>.</a:t>
            </a:r>
            <a:r>
              <a:rPr lang="ko-KR" altLang="en-US" sz="1300" b="1" i="1" dirty="0" smtClean="0">
                <a:solidFill>
                  <a:srgbClr val="0070C0"/>
                </a:solidFill>
                <a:cs typeface="맑은 고딕" pitchFamily="50" charset="-128"/>
              </a:rPr>
              <a:t>컨트롤명칭</a:t>
            </a:r>
            <a:r>
              <a:rPr lang="en-US" altLang="ko-KR" sz="1300" b="1" i="1" dirty="0" smtClean="0">
                <a:solidFill>
                  <a:srgbClr val="0070C0"/>
                </a:solidFill>
                <a:cs typeface="맑은 고딕" pitchFamily="50" charset="-128"/>
              </a:rPr>
              <a:t>.Function()</a:t>
            </a:r>
            <a:r>
              <a:rPr lang="en-US" altLang="ko-KR" sz="1300" b="1" dirty="0" smtClean="0">
                <a:solidFill>
                  <a:prstClr val="black"/>
                </a:solidFill>
                <a:cs typeface="맑은 고딕" pitchFamily="50" charset="-128"/>
              </a:rPr>
              <a:t> </a:t>
            </a:r>
            <a:r>
              <a:rPr lang="ko-KR" altLang="en-US" sz="1300" b="1" dirty="0" smtClean="0">
                <a:solidFill>
                  <a:prstClr val="black"/>
                </a:solidFill>
                <a:cs typeface="맑은 고딕" pitchFamily="50" charset="-128"/>
              </a:rPr>
              <a:t>의 형식으로 컨트롤을 사용할 수 있음</a:t>
            </a:r>
            <a:endParaRPr lang="en-US" altLang="ko-KR" sz="1300" b="1" dirty="0" smtClean="0">
              <a:solidFill>
                <a:prstClr val="black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b="1" dirty="0" err="1" smtClean="0">
                <a:solidFill>
                  <a:prstClr val="black"/>
                </a:solidFill>
                <a:cs typeface="맑은 고딕" pitchFamily="50" charset="-128"/>
              </a:rPr>
              <a:t>Qt</a:t>
            </a:r>
            <a:r>
              <a:rPr lang="en-US" altLang="ko-KR" sz="1300" b="1" dirty="0" smtClean="0">
                <a:solidFill>
                  <a:prstClr val="black"/>
                </a:solidFill>
                <a:cs typeface="맑은 고딕" pitchFamily="50" charset="-128"/>
              </a:rPr>
              <a:t> </a:t>
            </a:r>
            <a:r>
              <a:rPr lang="ko-KR" altLang="en-US" sz="1300" b="1" dirty="0" smtClean="0">
                <a:solidFill>
                  <a:prstClr val="black"/>
                </a:solidFill>
                <a:cs typeface="맑은 고딕" pitchFamily="50" charset="-128"/>
              </a:rPr>
              <a:t>컨트롤의</a:t>
            </a:r>
            <a:r>
              <a:rPr lang="en-US" altLang="ko-KR" sz="1300" b="1" dirty="0" smtClean="0">
                <a:solidFill>
                  <a:prstClr val="black"/>
                </a:solidFill>
                <a:cs typeface="맑은 고딕" pitchFamily="50" charset="-128"/>
              </a:rPr>
              <a:t> Method </a:t>
            </a:r>
            <a:r>
              <a:rPr lang="ko-KR" altLang="en-US" sz="1300" b="1" dirty="0" smtClean="0">
                <a:solidFill>
                  <a:prstClr val="black"/>
                </a:solidFill>
                <a:cs typeface="맑은 고딕" pitchFamily="50" charset="-128"/>
              </a:rPr>
              <a:t>등에 대한 사용방법은 </a:t>
            </a:r>
            <a:r>
              <a:rPr lang="en-US" altLang="ko-KR" sz="1300" b="1" dirty="0" err="1" smtClean="0">
                <a:solidFill>
                  <a:prstClr val="black"/>
                </a:solidFill>
                <a:cs typeface="맑은 고딕" pitchFamily="50" charset="-128"/>
              </a:rPr>
              <a:t>Qt</a:t>
            </a:r>
            <a:r>
              <a:rPr lang="en-US" altLang="ko-KR" sz="1300" b="1" dirty="0" smtClean="0">
                <a:solidFill>
                  <a:prstClr val="black"/>
                </a:solidFill>
                <a:cs typeface="맑은 고딕" pitchFamily="50" charset="-128"/>
              </a:rPr>
              <a:t> Documentation </a:t>
            </a:r>
            <a:r>
              <a:rPr lang="ko-KR" altLang="en-US" sz="1300" b="1" dirty="0" smtClean="0">
                <a:solidFill>
                  <a:prstClr val="black"/>
                </a:solidFill>
                <a:cs typeface="맑은 고딕" pitchFamily="50" charset="-128"/>
              </a:rPr>
              <a:t>에서 확인 가능</a:t>
            </a:r>
            <a:endParaRPr lang="en-US" altLang="ko-KR" sz="1300" b="1" dirty="0" smtClean="0">
              <a:solidFill>
                <a:prstClr val="black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b="1" dirty="0">
                <a:solidFill>
                  <a:srgbClr val="0070C0"/>
                </a:solidFill>
              </a:rPr>
              <a:t>http://</a:t>
            </a:r>
            <a:r>
              <a:rPr lang="en-US" altLang="ko-KR" sz="1300" b="1" dirty="0" smtClean="0">
                <a:solidFill>
                  <a:srgbClr val="0070C0"/>
                </a:solidFill>
              </a:rPr>
              <a:t>doc.qt.io/qt-4.8/classes.html</a:t>
            </a:r>
            <a:endParaRPr lang="en-US" altLang="ko-KR" sz="1300" b="1" dirty="0" smtClean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976" y="2078820"/>
            <a:ext cx="424815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5656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Ⅳ-2. </a:t>
            </a:r>
            <a:r>
              <a:rPr lang="ko-KR" altLang="en-US" dirty="0"/>
              <a:t>플러그인 </a:t>
            </a:r>
            <a:r>
              <a:rPr lang="ko-KR" altLang="en-US" dirty="0" smtClean="0"/>
              <a:t>개발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Function1 : Map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의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Raster Layer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만 </a:t>
            </a:r>
            <a:r>
              <a:rPr lang="en-US" altLang="ko-KR" sz="1500" b="1" dirty="0" err="1" smtClean="0">
                <a:solidFill>
                  <a:srgbClr val="404040"/>
                </a:solidFill>
                <a:cs typeface="맑은 고딕" pitchFamily="50" charset="-128"/>
              </a:rPr>
              <a:t>ComboBox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에 추가하기</a:t>
            </a:r>
            <a:endParaRPr lang="en-US" altLang="ko-KR" sz="1500" b="1" dirty="0" smtClean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48" y="1448736"/>
            <a:ext cx="44577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48" y="4149096"/>
            <a:ext cx="4632969" cy="1731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17" y="1909322"/>
            <a:ext cx="3631893" cy="203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822729" y="3944057"/>
            <a:ext cx="5249271" cy="643423"/>
          </a:xfrm>
          <a:prstGeom prst="rect">
            <a:avLst/>
          </a:prstGeom>
          <a:noFill/>
        </p:spPr>
        <p:txBody>
          <a:bodyPr wrap="square" lIns="180000" tIns="90000" rIns="180000" bIns="90000" rtlCol="0" anchor="ctr" anchorCtr="0">
            <a:spAutoFit/>
          </a:bodyPr>
          <a:lstStyle/>
          <a:p>
            <a:pPr algn="ctr"/>
            <a:r>
              <a:rPr lang="en-US" altLang="ko-KR" sz="15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http://qgis.org/api/group__core.html#gadf3b0b576d7812c4359ece2142170308</a:t>
            </a:r>
            <a:endParaRPr lang="ko-KR" altLang="en-US" sz="1500" b="1" dirty="0" smtClean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7608" y="5934669"/>
            <a:ext cx="4860648" cy="412590"/>
          </a:xfrm>
          <a:prstGeom prst="rect">
            <a:avLst/>
          </a:prstGeom>
          <a:noFill/>
        </p:spPr>
        <p:txBody>
          <a:bodyPr wrap="square" lIns="180000" tIns="90000" rIns="180000" bIns="90000" rtlCol="0" anchor="ctr" anchorCtr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http://doc.qt.io/qt-4.8/qcombobox.html#addItems</a:t>
            </a:r>
            <a:endParaRPr lang="ko-KR" altLang="en-US" sz="1500" b="1" dirty="0" smtClean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9432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Ⅳ-2. </a:t>
            </a:r>
            <a:r>
              <a:rPr lang="ko-KR" altLang="en-US" dirty="0"/>
              <a:t>플러그인 </a:t>
            </a:r>
            <a:r>
              <a:rPr lang="ko-KR" altLang="en-US" dirty="0" smtClean="0"/>
              <a:t>개발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Function2 : Map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의 특정위치를 클릭하면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Raster Value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를 출력</a:t>
            </a:r>
            <a:endParaRPr lang="en-US" altLang="ko-KR" sz="15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1300" b="1" dirty="0" err="1" smtClean="0">
                <a:solidFill>
                  <a:srgbClr val="404040"/>
                </a:solidFill>
                <a:cs typeface="맑은 고딕" pitchFamily="50" charset="-128"/>
              </a:rPr>
              <a:t>플러그인이</a:t>
            </a:r>
            <a:r>
              <a:rPr lang="ko-KR" altLang="en-US" sz="1300" b="1" dirty="0" smtClean="0">
                <a:solidFill>
                  <a:srgbClr val="404040"/>
                </a:solidFill>
                <a:cs typeface="맑은 고딕" pitchFamily="50" charset="-128"/>
              </a:rPr>
              <a:t> 시작되면 </a:t>
            </a:r>
            <a:r>
              <a:rPr lang="en-US" altLang="ko-KR" sz="1300" b="1" dirty="0" smtClean="0">
                <a:solidFill>
                  <a:srgbClr val="404040"/>
                </a:solidFill>
                <a:cs typeface="맑은 고딕" pitchFamily="50" charset="-128"/>
              </a:rPr>
              <a:t>Map</a:t>
            </a:r>
            <a:r>
              <a:rPr lang="ko-KR" altLang="en-US" sz="1300" b="1" dirty="0" smtClean="0">
                <a:solidFill>
                  <a:srgbClr val="404040"/>
                </a:solidFill>
                <a:cs typeface="맑은 고딕" pitchFamily="50" charset="-128"/>
              </a:rPr>
              <a:t>의 현재</a:t>
            </a:r>
            <a:r>
              <a:rPr lang="en-US" altLang="ko-KR" sz="1300" b="1" dirty="0" smtClean="0">
                <a:solidFill>
                  <a:srgbClr val="404040"/>
                </a:solidFill>
                <a:cs typeface="맑은 고딕" pitchFamily="50" charset="-128"/>
              </a:rPr>
              <a:t> Tool</a:t>
            </a:r>
            <a:r>
              <a:rPr lang="ko-KR" altLang="en-US" sz="1300" b="1" dirty="0" smtClean="0">
                <a:solidFill>
                  <a:srgbClr val="404040"/>
                </a:solidFill>
                <a:cs typeface="맑은 고딕" pitchFamily="50" charset="-128"/>
              </a:rPr>
              <a:t>을 </a:t>
            </a:r>
            <a:r>
              <a:rPr lang="en-US" altLang="ko-KR" sz="1300" b="1" dirty="0" err="1" smtClean="0">
                <a:solidFill>
                  <a:srgbClr val="404040"/>
                </a:solidFill>
                <a:cs typeface="맑은 고딕" pitchFamily="50" charset="-128"/>
              </a:rPr>
              <a:t>ClickTool</a:t>
            </a:r>
            <a:r>
              <a:rPr lang="ko-KR" altLang="en-US" sz="1300" b="1" dirty="0" smtClean="0">
                <a:solidFill>
                  <a:srgbClr val="404040"/>
                </a:solidFill>
                <a:cs typeface="맑은 고딕" pitchFamily="50" charset="-128"/>
              </a:rPr>
              <a:t>로 설정</a:t>
            </a:r>
            <a:endParaRPr lang="en-US" altLang="ko-KR" sz="13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300" b="1" dirty="0" err="1">
                <a:solidFill>
                  <a:srgbClr val="404040"/>
                </a:solidFill>
                <a:cs typeface="맑은 고딕" pitchFamily="50" charset="-128"/>
              </a:rPr>
              <a:t>def</a:t>
            </a:r>
            <a:r>
              <a:rPr lang="en-US" altLang="ko-KR" sz="1300" b="1" dirty="0">
                <a:solidFill>
                  <a:srgbClr val="404040"/>
                </a:solidFill>
                <a:cs typeface="맑은 고딕" pitchFamily="50" charset="-128"/>
              </a:rPr>
              <a:t> run(self</a:t>
            </a:r>
            <a:r>
              <a:rPr lang="en-US" altLang="ko-KR" sz="1300" b="1" dirty="0" smtClean="0">
                <a:solidFill>
                  <a:srgbClr val="404040"/>
                </a:solidFill>
                <a:cs typeface="맑은 고딕" pitchFamily="50" charset="-128"/>
              </a:rPr>
              <a:t>): </a:t>
            </a:r>
            <a:r>
              <a:rPr lang="ko-KR" altLang="en-US" sz="1300" b="1" dirty="0" smtClean="0">
                <a:solidFill>
                  <a:srgbClr val="404040"/>
                </a:solidFill>
                <a:cs typeface="맑은 고딕" pitchFamily="50" charset="-128"/>
              </a:rPr>
              <a:t>에 아래 코드 추가</a:t>
            </a:r>
            <a:endParaRPr lang="en-US" altLang="ko-KR" sz="13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1100" b="1" dirty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11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1100" b="1" dirty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5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1300" b="1" dirty="0" smtClean="0">
                <a:solidFill>
                  <a:srgbClr val="404040"/>
                </a:solidFill>
                <a:cs typeface="맑은 고딕" pitchFamily="50" charset="-128"/>
              </a:rPr>
              <a:t>시그널로 연결 된 </a:t>
            </a:r>
            <a:r>
              <a:rPr lang="en-US" altLang="ko-KR" sz="1300" b="1" dirty="0" err="1" smtClean="0">
                <a:solidFill>
                  <a:srgbClr val="404040"/>
                </a:solidFill>
                <a:cs typeface="맑은 고딕" pitchFamily="50" charset="-128"/>
              </a:rPr>
              <a:t>handleMouseDown</a:t>
            </a:r>
            <a:r>
              <a:rPr lang="en-US" altLang="ko-KR" sz="1300" b="1" dirty="0" smtClean="0">
                <a:solidFill>
                  <a:srgbClr val="404040"/>
                </a:solidFill>
                <a:cs typeface="맑은 고딕" pitchFamily="50" charset="-128"/>
              </a:rPr>
              <a:t>()</a:t>
            </a:r>
            <a:r>
              <a:rPr lang="ko-KR" altLang="en-US" sz="1300" b="1" dirty="0" smtClean="0">
                <a:solidFill>
                  <a:srgbClr val="404040"/>
                </a:solidFill>
                <a:cs typeface="맑은 고딕" pitchFamily="50" charset="-128"/>
              </a:rPr>
              <a:t> 및 </a:t>
            </a:r>
            <a:r>
              <a:rPr lang="en-US" altLang="ko-KR" sz="1300" b="1" dirty="0" err="1" smtClean="0">
                <a:solidFill>
                  <a:srgbClr val="404040"/>
                </a:solidFill>
                <a:cs typeface="맑은 고딕" pitchFamily="50" charset="-128"/>
              </a:rPr>
              <a:t>getLayerByName</a:t>
            </a:r>
            <a:r>
              <a:rPr lang="en-US" altLang="ko-KR" sz="1300" b="1" dirty="0" smtClean="0">
                <a:solidFill>
                  <a:srgbClr val="404040"/>
                </a:solidFill>
                <a:cs typeface="맑은 고딕" pitchFamily="50" charset="-128"/>
              </a:rPr>
              <a:t>() </a:t>
            </a:r>
            <a:r>
              <a:rPr lang="ko-KR" altLang="en-US" sz="1300" b="1" dirty="0" smtClean="0">
                <a:solidFill>
                  <a:srgbClr val="404040"/>
                </a:solidFill>
                <a:cs typeface="맑은 고딕" pitchFamily="50" charset="-128"/>
              </a:rPr>
              <a:t>함수 추가</a:t>
            </a:r>
            <a:endParaRPr lang="en-US" altLang="ko-KR" sz="1300" b="1" dirty="0" smtClean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53" y="2030727"/>
            <a:ext cx="786765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53" y="3461861"/>
            <a:ext cx="70104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42867" y="5512866"/>
            <a:ext cx="5035434" cy="78192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90000" rIns="180000" bIns="90000" rtlCol="0" anchor="ctr" anchorCtr="0">
            <a:spAutoFit/>
          </a:bodyPr>
          <a:lstStyle/>
          <a:p>
            <a:pPr algn="ctr"/>
            <a:r>
              <a:rPr lang="ko-KR" altLang="en-US" sz="13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다이얼로그가 </a:t>
            </a:r>
            <a:r>
              <a:rPr lang="en-US" altLang="ko-KR" sz="13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QGIS </a:t>
            </a:r>
            <a:r>
              <a:rPr lang="ko-KR" altLang="en-US" sz="13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뒤에 숨는다면</a:t>
            </a:r>
            <a:r>
              <a:rPr lang="en-US" altLang="ko-KR" sz="13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</a:t>
            </a:r>
            <a:endParaRPr lang="en-US" altLang="ko-KR" sz="1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3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def</a:t>
            </a:r>
            <a:r>
              <a:rPr lang="en-US" altLang="ko-KR" sz="13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run(self</a:t>
            </a:r>
            <a:r>
              <a:rPr lang="en-US" altLang="ko-KR" sz="13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): </a:t>
            </a:r>
            <a:r>
              <a:rPr lang="ko-KR" altLang="en-US" sz="13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에 아래 코드 추가</a:t>
            </a:r>
            <a:endParaRPr lang="en-US" altLang="ko-KR" sz="13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algn="ctr"/>
            <a:r>
              <a:rPr lang="en-US" altLang="ko-KR" sz="13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self.dlg.setWindowFlags</a:t>
            </a:r>
            <a:r>
              <a:rPr lang="en-US" altLang="ko-KR" sz="13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3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QtCore.Qt.WindowStaysOnTopHint</a:t>
            </a:r>
            <a:r>
              <a:rPr lang="en-US" altLang="ko-KR" sz="13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300" b="1" dirty="0" smtClean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645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Ⅳ-2. </a:t>
            </a:r>
            <a:r>
              <a:rPr lang="ko-KR" altLang="en-US" dirty="0"/>
              <a:t>플러그인 </a:t>
            </a:r>
            <a:r>
              <a:rPr lang="ko-KR" altLang="en-US" dirty="0" smtClean="0"/>
              <a:t>개발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Function3 :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마우스가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Map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위를 이동할 때 좌표정보 출력</a:t>
            </a:r>
            <a:endParaRPr lang="en-US" altLang="ko-KR" sz="15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b="1" dirty="0" err="1" smtClean="0">
                <a:solidFill>
                  <a:srgbClr val="404040"/>
                </a:solidFill>
                <a:cs typeface="맑은 고딕" pitchFamily="50" charset="-128"/>
              </a:rPr>
              <a:t>def</a:t>
            </a:r>
            <a:r>
              <a:rPr lang="en-US" altLang="ko-KR" sz="13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300" b="1" dirty="0">
                <a:solidFill>
                  <a:srgbClr val="404040"/>
                </a:solidFill>
                <a:cs typeface="맑은 고딕" pitchFamily="50" charset="-128"/>
              </a:rPr>
              <a:t>run(self</a:t>
            </a:r>
            <a:r>
              <a:rPr lang="en-US" altLang="ko-KR" sz="1300" b="1" dirty="0" smtClean="0">
                <a:solidFill>
                  <a:srgbClr val="404040"/>
                </a:solidFill>
                <a:cs typeface="맑은 고딕" pitchFamily="50" charset="-128"/>
              </a:rPr>
              <a:t>): </a:t>
            </a:r>
            <a:r>
              <a:rPr lang="ko-KR" altLang="en-US" sz="1300" b="1" dirty="0" smtClean="0">
                <a:solidFill>
                  <a:srgbClr val="404040"/>
                </a:solidFill>
                <a:cs typeface="맑은 고딕" pitchFamily="50" charset="-128"/>
              </a:rPr>
              <a:t>에 아래 코드 추가</a:t>
            </a:r>
            <a:endParaRPr lang="en-US" altLang="ko-KR" sz="13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1100" b="1" dirty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11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5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5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1300" b="1" dirty="0" smtClean="0">
                <a:solidFill>
                  <a:srgbClr val="404040"/>
                </a:solidFill>
                <a:cs typeface="맑은 고딕" pitchFamily="50" charset="-128"/>
              </a:rPr>
              <a:t>시그널로 연결 된 </a:t>
            </a:r>
            <a:r>
              <a:rPr lang="en-US" altLang="ko-KR" sz="1300" b="1" dirty="0" err="1">
                <a:solidFill>
                  <a:srgbClr val="404040"/>
                </a:solidFill>
                <a:cs typeface="맑은 고딕" pitchFamily="50" charset="-128"/>
              </a:rPr>
              <a:t>handleXY</a:t>
            </a:r>
            <a:r>
              <a:rPr lang="en-US" altLang="ko-KR" sz="1300" b="1" dirty="0">
                <a:solidFill>
                  <a:srgbClr val="404040"/>
                </a:solidFill>
                <a:cs typeface="맑은 고딕" pitchFamily="50" charset="-128"/>
              </a:rPr>
              <a:t>()</a:t>
            </a:r>
            <a:r>
              <a:rPr lang="ko-KR" altLang="en-US" sz="1300" b="1" dirty="0" smtClean="0">
                <a:solidFill>
                  <a:srgbClr val="404040"/>
                </a:solidFill>
                <a:cs typeface="맑은 고딕" pitchFamily="50" charset="-128"/>
              </a:rPr>
              <a:t> 함수 추가</a:t>
            </a:r>
            <a:endParaRPr lang="en-US" altLang="ko-KR" sz="13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1300" b="1" dirty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13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5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5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1300" b="1" dirty="0" smtClean="0">
                <a:solidFill>
                  <a:srgbClr val="404040"/>
                </a:solidFill>
                <a:cs typeface="맑은 고딕" pitchFamily="50" charset="-128"/>
              </a:rPr>
              <a:t>시그널</a:t>
            </a:r>
            <a:r>
              <a:rPr lang="en-US" altLang="ko-KR" sz="1300" b="1" dirty="0" smtClean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300" b="1" dirty="0" smtClean="0">
                <a:solidFill>
                  <a:srgbClr val="404040"/>
                </a:solidFill>
                <a:cs typeface="맑은 고딕" pitchFamily="50" charset="-128"/>
              </a:rPr>
              <a:t>이벤트</a:t>
            </a:r>
            <a:r>
              <a:rPr lang="en-US" altLang="ko-KR" sz="1300" b="1" dirty="0" smtClean="0">
                <a:solidFill>
                  <a:srgbClr val="404040"/>
                </a:solidFill>
                <a:cs typeface="맑은 고딕" pitchFamily="50" charset="-128"/>
              </a:rPr>
              <a:t>) </a:t>
            </a:r>
            <a:r>
              <a:rPr lang="ko-KR" altLang="en-US" sz="1300" b="1" dirty="0" smtClean="0">
                <a:solidFill>
                  <a:srgbClr val="404040"/>
                </a:solidFill>
                <a:cs typeface="맑은 고딕" pitchFamily="50" charset="-128"/>
              </a:rPr>
              <a:t>확인은</a:t>
            </a:r>
            <a:r>
              <a:rPr lang="en-US" altLang="ko-KR" sz="1300" b="1" dirty="0" smtClean="0">
                <a:solidFill>
                  <a:srgbClr val="404040"/>
                </a:solidFill>
                <a:cs typeface="맑은 고딕" pitchFamily="50" charset="-128"/>
              </a:rPr>
              <a:t>? (ex. </a:t>
            </a:r>
            <a:r>
              <a:rPr lang="en-US" altLang="ko-KR" sz="1300" b="1" dirty="0" err="1" smtClean="0">
                <a:solidFill>
                  <a:srgbClr val="404040"/>
                </a:solidFill>
                <a:cs typeface="맑은 고딕" pitchFamily="50" charset="-128"/>
              </a:rPr>
              <a:t>QgsMapCanvas</a:t>
            </a:r>
            <a:r>
              <a:rPr lang="en-US" altLang="ko-KR" sz="1300" b="1" dirty="0" smtClean="0">
                <a:solidFill>
                  <a:srgbClr val="404040"/>
                </a:solidFill>
                <a:cs typeface="맑은 고딕" pitchFamily="50" charset="-128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300" b="1" dirty="0">
                <a:solidFill>
                  <a:srgbClr val="0070C0"/>
                </a:solidFill>
                <a:cs typeface="맑은 고딕" pitchFamily="50" charset="-128"/>
              </a:rPr>
              <a:t>http://qgis.org/api/classQgsMapCanvas.html#abf90fbd211ea419ded7c934fd289f0ab</a:t>
            </a:r>
            <a:endParaRPr lang="en-US" altLang="ko-KR" sz="1300" b="1" dirty="0" smtClean="0">
              <a:solidFill>
                <a:srgbClr val="0070C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60" y="1718772"/>
            <a:ext cx="69151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60" y="2888928"/>
            <a:ext cx="55340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60" y="4523907"/>
            <a:ext cx="665797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60" y="5403558"/>
            <a:ext cx="66579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199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Ⅳ-2. </a:t>
            </a:r>
            <a:r>
              <a:rPr lang="ko-KR" altLang="en-US" dirty="0"/>
              <a:t>플러그인 </a:t>
            </a:r>
            <a:r>
              <a:rPr lang="ko-KR" altLang="en-US" dirty="0" smtClean="0"/>
              <a:t>개발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Raster Value Picker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플러그인 확인</a:t>
            </a:r>
            <a:endParaRPr lang="en-US" altLang="ko-KR" sz="1500" b="1" dirty="0" smtClean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8" y="1448736"/>
            <a:ext cx="7481436" cy="472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1592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Ⅳ-3. QGIS Processing </a:t>
            </a:r>
            <a:r>
              <a:rPr lang="ko-KR" altLang="en-US" dirty="0" smtClean="0"/>
              <a:t>알고리즘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플러그인 개발 시 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QGIS</a:t>
            </a:r>
            <a:r>
              <a:rPr lang="ko-KR" altLang="en-US" sz="1600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Processing 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에서 제공하는 풍부한 분석기능을 활용</a:t>
            </a:r>
            <a:endParaRPr lang="en-US" altLang="ko-KR" sz="16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5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플러그인 개발 시 개발하고자 하는 기능을 구현하기 위해서 다양한 분석 알고리즘을 불러와 사용하거나 알고리즘의 조합 등이 필요한 경우 해당 알고리즘을 직접 구현하지 않고 </a:t>
            </a:r>
            <a:r>
              <a:rPr lang="ko-KR" altLang="en-US" sz="1500" b="1" dirty="0" smtClean="0">
                <a:solidFill>
                  <a:srgbClr val="0070C0"/>
                </a:solidFill>
                <a:cs typeface="맑은 고딕" pitchFamily="50" charset="-128"/>
              </a:rPr>
              <a:t>제공되는 </a:t>
            </a:r>
            <a:r>
              <a:rPr lang="en-US" altLang="ko-KR" sz="1500" b="1" dirty="0" smtClean="0">
                <a:solidFill>
                  <a:srgbClr val="0070C0"/>
                </a:solidFill>
                <a:cs typeface="맑은 고딕" pitchFamily="50" charset="-128"/>
              </a:rPr>
              <a:t>Processing </a:t>
            </a:r>
            <a:r>
              <a:rPr lang="ko-KR" altLang="en-US" sz="1500" b="1" dirty="0" smtClean="0">
                <a:solidFill>
                  <a:srgbClr val="0070C0"/>
                </a:solidFill>
                <a:cs typeface="맑은 고딕" pitchFamily="50" charset="-128"/>
              </a:rPr>
              <a:t>기능을 활용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할 수 있음</a:t>
            </a:r>
            <a:endParaRPr lang="en-US" altLang="ko-KR" sz="1500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 err="1" smtClean="0">
                <a:solidFill>
                  <a:srgbClr val="404040"/>
                </a:solidFill>
                <a:cs typeface="맑은 고딕" pitchFamily="50" charset="-128"/>
              </a:rPr>
              <a:t>gdalogr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, saga, </a:t>
            </a:r>
            <a:r>
              <a:rPr lang="en-US" altLang="ko-KR" sz="1500" dirty="0" err="1" smtClean="0">
                <a:solidFill>
                  <a:srgbClr val="404040"/>
                </a:solidFill>
                <a:cs typeface="맑은 고딕" pitchFamily="50" charset="-128"/>
              </a:rPr>
              <a:t>TauDEM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, R, </a:t>
            </a:r>
            <a:r>
              <a:rPr lang="en-US" altLang="ko-KR" sz="1500" dirty="0" err="1" smtClean="0">
                <a:solidFill>
                  <a:srgbClr val="404040"/>
                </a:solidFill>
                <a:cs typeface="맑은 고딕" pitchFamily="50" charset="-128"/>
              </a:rPr>
              <a:t>LASTool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, OTB 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등 </a:t>
            </a:r>
            <a:r>
              <a:rPr lang="en-US" altLang="ko-KR" sz="1500" b="1" dirty="0" smtClean="0">
                <a:solidFill>
                  <a:srgbClr val="0070C0"/>
                </a:solidFill>
                <a:cs typeface="맑은 고딕" pitchFamily="50" charset="-128"/>
              </a:rPr>
              <a:t>Processing Provider</a:t>
            </a:r>
            <a:r>
              <a:rPr lang="ko-KR" altLang="en-US" sz="1500" b="1" dirty="0" smtClean="0">
                <a:solidFill>
                  <a:srgbClr val="0070C0"/>
                </a:solidFill>
                <a:cs typeface="맑은 고딕" pitchFamily="50" charset="-128"/>
              </a:rPr>
              <a:t>에 설정되어 있는 알고리즘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을 모두 활용 가능</a:t>
            </a:r>
            <a:endParaRPr lang="en-US" altLang="ko-KR" sz="1500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사용자가 생성한 </a:t>
            </a:r>
            <a:r>
              <a:rPr lang="en-US" altLang="ko-KR" sz="1500" b="1" dirty="0" smtClean="0">
                <a:solidFill>
                  <a:srgbClr val="0070C0"/>
                </a:solidFill>
                <a:cs typeface="맑은 고딕" pitchFamily="50" charset="-128"/>
              </a:rPr>
              <a:t>Modeler, Script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등도 활용이 가능</a:t>
            </a:r>
            <a:endParaRPr lang="en-US" altLang="ko-KR" sz="1500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marL="180000" lvl="1" indent="0">
              <a:lnSpc>
                <a:spcPct val="150000"/>
              </a:lnSpc>
              <a:buNone/>
            </a:pPr>
            <a:endParaRPr lang="en-US" altLang="ko-KR" sz="500" b="1" dirty="0">
              <a:solidFill>
                <a:srgbClr val="404040"/>
              </a:solidFill>
              <a:cs typeface="맑은 고딕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Processing 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알고리즘 활용 관련 명령어 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(Python Console 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활용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500" dirty="0"/>
              <a:t>import </a:t>
            </a:r>
            <a:r>
              <a:rPr lang="en-US" altLang="ko-KR" sz="1500" dirty="0" smtClean="0"/>
              <a:t>processing</a:t>
            </a:r>
          </a:p>
          <a:p>
            <a:pPr lvl="1">
              <a:lnSpc>
                <a:spcPct val="150000"/>
              </a:lnSpc>
            </a:pPr>
            <a:r>
              <a:rPr lang="en-US" altLang="ko-KR" sz="1500" b="1" dirty="0" err="1">
                <a:solidFill>
                  <a:srgbClr val="0070C0"/>
                </a:solidFill>
              </a:rPr>
              <a:t>processing.alglist</a:t>
            </a:r>
            <a:r>
              <a:rPr lang="en-US" altLang="ko-KR" sz="1500" b="1" dirty="0" smtClean="0">
                <a:solidFill>
                  <a:srgbClr val="0070C0"/>
                </a:solidFill>
              </a:rPr>
              <a:t>()</a:t>
            </a:r>
            <a:r>
              <a:rPr lang="en-US" altLang="ko-KR" sz="1500" dirty="0" smtClean="0"/>
              <a:t> : Processing </a:t>
            </a:r>
            <a:r>
              <a:rPr lang="ko-KR" altLang="en-US" sz="1500" dirty="0" smtClean="0"/>
              <a:t>알고리즘 목록 확인</a:t>
            </a:r>
            <a:endParaRPr lang="en-US" altLang="ko-KR" sz="1500" dirty="0" smtClean="0"/>
          </a:p>
          <a:p>
            <a:pPr lvl="1">
              <a:lnSpc>
                <a:spcPct val="150000"/>
              </a:lnSpc>
            </a:pPr>
            <a:r>
              <a:rPr lang="en-US" altLang="ko-KR" sz="1500" b="1" dirty="0" err="1">
                <a:solidFill>
                  <a:srgbClr val="0070C0"/>
                </a:solidFill>
              </a:rPr>
              <a:t>processing.alghelp</a:t>
            </a:r>
            <a:r>
              <a:rPr lang="en-US" altLang="ko-KR" sz="1500" b="1" dirty="0" smtClean="0">
                <a:solidFill>
                  <a:srgbClr val="0070C0"/>
                </a:solidFill>
              </a:rPr>
              <a:t>(“</a:t>
            </a:r>
            <a:r>
              <a:rPr lang="ko-KR" altLang="en-US" sz="1500" b="1" dirty="0" smtClean="0">
                <a:solidFill>
                  <a:srgbClr val="0070C0"/>
                </a:solidFill>
              </a:rPr>
              <a:t>알고리즘 명칭</a:t>
            </a:r>
            <a:r>
              <a:rPr lang="en-US" altLang="ko-KR" sz="1500" b="1" dirty="0" smtClean="0">
                <a:solidFill>
                  <a:srgbClr val="0070C0"/>
                </a:solidFill>
              </a:rPr>
              <a:t>”)</a:t>
            </a:r>
            <a:r>
              <a:rPr lang="en-US" altLang="ko-KR" sz="1500" dirty="0" smtClean="0"/>
              <a:t> : </a:t>
            </a:r>
            <a:r>
              <a:rPr lang="ko-KR" altLang="en-US" sz="1500" dirty="0" smtClean="0"/>
              <a:t>해당 알고리즘 도움말 확인</a:t>
            </a:r>
            <a:endParaRPr lang="en-US" altLang="ko-KR" sz="1500" dirty="0" smtClean="0"/>
          </a:p>
          <a:p>
            <a:pPr lvl="1">
              <a:lnSpc>
                <a:spcPct val="150000"/>
              </a:lnSpc>
            </a:pPr>
            <a:r>
              <a:rPr lang="en-US" altLang="ko-KR" sz="1500" b="1" dirty="0" err="1">
                <a:solidFill>
                  <a:srgbClr val="0070C0"/>
                </a:solidFill>
              </a:rPr>
              <a:t>processing.algoptions</a:t>
            </a:r>
            <a:r>
              <a:rPr lang="en-US" altLang="ko-KR" sz="1500" b="1" dirty="0" smtClean="0">
                <a:solidFill>
                  <a:srgbClr val="0070C0"/>
                </a:solidFill>
              </a:rPr>
              <a:t>(</a:t>
            </a:r>
            <a:r>
              <a:rPr lang="en-US" altLang="ko-KR" sz="1500" b="1" dirty="0">
                <a:solidFill>
                  <a:srgbClr val="0070C0"/>
                </a:solidFill>
              </a:rPr>
              <a:t>“</a:t>
            </a:r>
            <a:r>
              <a:rPr lang="ko-KR" altLang="en-US" sz="1500" b="1" dirty="0">
                <a:solidFill>
                  <a:srgbClr val="0070C0"/>
                </a:solidFill>
              </a:rPr>
              <a:t>알고리즘 명칭</a:t>
            </a:r>
            <a:r>
              <a:rPr lang="en-US" altLang="ko-KR" sz="1500" b="1" dirty="0" smtClean="0">
                <a:solidFill>
                  <a:srgbClr val="0070C0"/>
                </a:solidFill>
              </a:rPr>
              <a:t>”)</a:t>
            </a:r>
            <a:r>
              <a:rPr lang="en-US" altLang="ko-KR" sz="1500" dirty="0" smtClean="0"/>
              <a:t> : </a:t>
            </a:r>
            <a:r>
              <a:rPr lang="ko-KR" altLang="en-US" sz="1500" dirty="0" smtClean="0"/>
              <a:t>해당 알고리즘 옵션 확인</a:t>
            </a:r>
            <a:endParaRPr lang="en-US" altLang="ko-KR" sz="1500" dirty="0" smtClean="0"/>
          </a:p>
          <a:p>
            <a:pPr lvl="1">
              <a:lnSpc>
                <a:spcPct val="150000"/>
              </a:lnSpc>
            </a:pPr>
            <a:r>
              <a:rPr lang="en-US" altLang="ko-KR" sz="1500" b="1" dirty="0" err="1" smtClean="0">
                <a:solidFill>
                  <a:srgbClr val="0070C0"/>
                </a:solidFill>
              </a:rPr>
              <a:t>processing.runalg</a:t>
            </a:r>
            <a:r>
              <a:rPr lang="en-US" altLang="ko-KR" sz="1500" b="1" dirty="0" smtClean="0">
                <a:solidFill>
                  <a:srgbClr val="0070C0"/>
                </a:solidFill>
              </a:rPr>
              <a:t>()</a:t>
            </a:r>
            <a:r>
              <a:rPr lang="en-US" altLang="ko-KR" sz="1500" dirty="0" smtClean="0"/>
              <a:t> : </a:t>
            </a:r>
            <a:r>
              <a:rPr lang="ko-KR" altLang="en-US" sz="1500" dirty="0" smtClean="0"/>
              <a:t>알고리즘 실행</a:t>
            </a:r>
            <a:endParaRPr lang="en-US" altLang="ko-KR" sz="1500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1100" b="1" dirty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1100" b="1" dirty="0" smtClean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296" y="3540132"/>
            <a:ext cx="2403490" cy="177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589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Ⅳ-3. QGIS Processing </a:t>
            </a:r>
            <a:r>
              <a:rPr lang="ko-KR" altLang="en-US" dirty="0" smtClean="0"/>
              <a:t>알고리즘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예제</a:t>
            </a:r>
            <a:r>
              <a:rPr lang="en-US" altLang="ko-KR" sz="1600" b="1" dirty="0">
                <a:solidFill>
                  <a:srgbClr val="404040"/>
                </a:solidFill>
                <a:cs typeface="맑은 고딕" pitchFamily="50" charset="-128"/>
              </a:rPr>
              <a:t>1 : </a:t>
            </a:r>
            <a:r>
              <a:rPr lang="en-US" altLang="ko-KR" sz="1600" b="1" dirty="0" err="1" smtClean="0">
                <a:solidFill>
                  <a:srgbClr val="404040"/>
                </a:solidFill>
                <a:cs typeface="맑은 고딕" pitchFamily="50" charset="-128"/>
              </a:rPr>
              <a:t>gdalogr:slope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 (DEM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으로 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Slope 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생성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1100" b="1" dirty="0" smtClean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8" y="1406983"/>
            <a:ext cx="9067777" cy="259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1424" y="4150288"/>
            <a:ext cx="5040672" cy="12589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90000" rIns="180000" bIns="90000" rtlCol="0" anchor="ctr" anchorCtr="0">
            <a:noAutofit/>
          </a:bodyPr>
          <a:lstStyle/>
          <a:p>
            <a:pPr algn="ctr"/>
            <a:r>
              <a:rPr lang="en-US" altLang="ko-KR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processing.runalg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("</a:t>
            </a:r>
            <a:r>
              <a:rPr lang="en-US" altLang="ko-KR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gdalogr:slope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","C:/</a:t>
            </a:r>
            <a:r>
              <a:rPr lang="en-US" altLang="ko-KR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OSGeo_Edu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/data/</a:t>
            </a:r>
            <a:r>
              <a:rPr lang="en-US" altLang="ko-KR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seoul_raster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/dem30.tif",1,False,False,False,1,"C:/</a:t>
            </a:r>
            <a:r>
              <a:rPr lang="en-US" altLang="ko-KR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OSGeo_Edu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/data/</a:t>
            </a:r>
            <a:r>
              <a:rPr lang="en-US" altLang="ko-KR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seoul_raster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gdal_slope.tif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")</a:t>
            </a:r>
            <a:endParaRPr lang="en-US" altLang="ko-KR" sz="1300" b="1" dirty="0" smtClean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045" y="3788937"/>
            <a:ext cx="3198498" cy="2624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28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Ⅳ-3. QGIS Processing </a:t>
            </a:r>
            <a:r>
              <a:rPr lang="ko-KR" altLang="en-US" dirty="0" smtClean="0"/>
              <a:t>알고리즘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예제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2 </a:t>
            </a:r>
            <a:r>
              <a:rPr lang="en-US" altLang="ko-KR" sz="1600" b="1" dirty="0">
                <a:solidFill>
                  <a:srgbClr val="404040"/>
                </a:solidFill>
                <a:cs typeface="맑은 고딕" pitchFamily="50" charset="-128"/>
              </a:rPr>
              <a:t>: </a:t>
            </a:r>
            <a:r>
              <a:rPr lang="en-US" altLang="ko-KR" sz="1600" b="1" dirty="0"/>
              <a:t>r:histogram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 (Vector Layer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의 필드 값으로 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Histogram 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생성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1100" b="1" dirty="0" smtClean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1424" y="4509144"/>
            <a:ext cx="5040672" cy="12589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90000" rIns="180000" bIns="90000" rtlCol="0" anchor="ctr" anchorCtr="0">
            <a:noAutofit/>
          </a:bodyPr>
          <a:lstStyle/>
          <a:p>
            <a:pPr algn="ctr"/>
            <a:r>
              <a:rPr lang="en-US" altLang="ko-KR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processing.runalg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("</a:t>
            </a:r>
            <a:r>
              <a:rPr lang="en-US" altLang="ko-KR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r:histogram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","C:/</a:t>
            </a:r>
            <a:r>
              <a:rPr lang="en-US" altLang="ko-KR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OSGeo_Edu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/data/</a:t>
            </a:r>
            <a:r>
              <a:rPr lang="en-US" altLang="ko-KR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seoul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/admin_emd.</a:t>
            </a:r>
            <a:r>
              <a:rPr lang="en-US" altLang="ko-KR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shp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","POP_DEN","C:/</a:t>
            </a:r>
            <a:r>
              <a:rPr lang="en-US" altLang="ko-KR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OSGeo_Edu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/data/</a:t>
            </a:r>
            <a:r>
              <a:rPr lang="en-US" altLang="ko-KR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seoul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/admin_emd.html")</a:t>
            </a:r>
            <a:endParaRPr lang="en-US" altLang="ko-KR" sz="1300" b="1" dirty="0" smtClean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2" y="1448736"/>
            <a:ext cx="8944488" cy="2517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639" y="3482179"/>
            <a:ext cx="2537937" cy="286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8270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Ⅰ-1. QGIS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295" y="915217"/>
            <a:ext cx="9000000" cy="443507"/>
          </a:xfrm>
        </p:spPr>
        <p:txBody>
          <a:bodyPr>
            <a:noAutofit/>
          </a:bodyPr>
          <a:lstStyle/>
          <a:p>
            <a:r>
              <a:rPr lang="en-US" altLang="ko-KR" sz="2000" b="1" dirty="0" smtClean="0"/>
              <a:t>QGIS 2.12 “Lyon”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04" y="1429839"/>
            <a:ext cx="6009772" cy="194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108624" y="3338988"/>
            <a:ext cx="9303542" cy="3228746"/>
          </a:xfrm>
          <a:prstGeom prst="rect">
            <a:avLst/>
          </a:prstGeom>
          <a:noFill/>
        </p:spPr>
        <p:txBody>
          <a:bodyPr wrap="square" lIns="180000" tIns="90000" rIns="180000" bIns="90000" rtlCol="0" anchor="ctr" anchorCtr="0">
            <a:spAutoFit/>
          </a:bodyPr>
          <a:lstStyle/>
          <a:p>
            <a:pPr marL="360000" lvl="1" indent="-180000">
              <a:lnSpc>
                <a:spcPct val="150000"/>
              </a:lnSpc>
              <a:spcBef>
                <a:spcPct val="20000"/>
              </a:spcBef>
              <a:buClr>
                <a:srgbClr val="438086"/>
              </a:buClr>
              <a:buSzPct val="120000"/>
              <a:buFont typeface="나눔고딕" pitchFamily="50" charset="-127"/>
              <a:buChar char="–"/>
            </a:pPr>
            <a:r>
              <a:rPr lang="en-US" altLang="ko-KR" sz="1500" dirty="0">
                <a:solidFill>
                  <a:srgbClr val="000000"/>
                </a:solidFill>
                <a:latin typeface="+mj-ea"/>
                <a:cs typeface="맑은 고딕" pitchFamily="50" charset="-128"/>
              </a:rPr>
              <a:t>2016</a:t>
            </a:r>
            <a:r>
              <a:rPr lang="ko-KR" altLang="en-US" sz="1500" dirty="0">
                <a:solidFill>
                  <a:srgbClr val="000000"/>
                </a:solidFill>
                <a:latin typeface="+mj-ea"/>
                <a:cs typeface="맑은 고딕" pitchFamily="50" charset="-128"/>
              </a:rPr>
              <a:t>년 </a:t>
            </a:r>
            <a:r>
              <a:rPr lang="en-US" altLang="ko-KR" sz="1500" dirty="0">
                <a:solidFill>
                  <a:srgbClr val="000000"/>
                </a:solidFill>
                <a:latin typeface="+mj-ea"/>
                <a:cs typeface="맑은 고딕" pitchFamily="50" charset="-128"/>
              </a:rPr>
              <a:t>1</a:t>
            </a:r>
            <a:r>
              <a:rPr lang="ko-KR" altLang="en-US" sz="1500" dirty="0">
                <a:solidFill>
                  <a:srgbClr val="000000"/>
                </a:solidFill>
                <a:latin typeface="+mj-ea"/>
                <a:cs typeface="맑은 고딕" pitchFamily="50" charset="-128"/>
              </a:rPr>
              <a:t>월 </a:t>
            </a:r>
            <a:r>
              <a:rPr lang="en-US" altLang="ko-KR" sz="1500" dirty="0">
                <a:solidFill>
                  <a:srgbClr val="000000"/>
                </a:solidFill>
                <a:latin typeface="+mj-ea"/>
                <a:cs typeface="맑은 고딕" pitchFamily="50" charset="-128"/>
              </a:rPr>
              <a:t>15</a:t>
            </a:r>
            <a:r>
              <a:rPr lang="ko-KR" altLang="en-US" sz="1500" dirty="0">
                <a:solidFill>
                  <a:srgbClr val="000000"/>
                </a:solidFill>
                <a:latin typeface="+mj-ea"/>
                <a:cs typeface="맑은 고딕" pitchFamily="50" charset="-128"/>
              </a:rPr>
              <a:t>일 </a:t>
            </a:r>
            <a:r>
              <a:rPr lang="en-US" altLang="ko-KR" sz="1500" dirty="0">
                <a:solidFill>
                  <a:srgbClr val="000000"/>
                </a:solidFill>
                <a:latin typeface="+mj-ea"/>
                <a:cs typeface="맑은 고딕" pitchFamily="50" charset="-128"/>
              </a:rPr>
              <a:t>Released</a:t>
            </a:r>
            <a:r>
              <a:rPr lang="en-US" altLang="ko-KR" sz="1500" dirty="0" smtClean="0">
                <a:solidFill>
                  <a:srgbClr val="000000"/>
                </a:solidFill>
                <a:latin typeface="+mj-ea"/>
                <a:cs typeface="맑은 고딕" pitchFamily="50" charset="-128"/>
              </a:rPr>
              <a:t>..!!</a:t>
            </a:r>
            <a:endParaRPr lang="en-US" altLang="ko-KR" sz="1500" dirty="0" smtClean="0">
              <a:solidFill>
                <a:srgbClr val="000000"/>
              </a:solidFill>
              <a:latin typeface="+mj-ea"/>
              <a:ea typeface="+mj-ea"/>
              <a:cs typeface="맑은 고딕" pitchFamily="50" charset="-128"/>
            </a:endParaRPr>
          </a:p>
          <a:p>
            <a:pPr marL="360000" lvl="1" indent="-180000">
              <a:lnSpc>
                <a:spcPct val="150000"/>
              </a:lnSpc>
              <a:spcBef>
                <a:spcPct val="20000"/>
              </a:spcBef>
              <a:buClr>
                <a:srgbClr val="438086"/>
              </a:buClr>
              <a:buSzPct val="120000"/>
              <a:buFont typeface="나눔고딕" pitchFamily="50" charset="-127"/>
              <a:buChar char="–"/>
            </a:pPr>
            <a:r>
              <a:rPr lang="en-US" altLang="ko-KR" sz="1500" dirty="0" smtClean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Lyon </a:t>
            </a:r>
            <a:r>
              <a:rPr lang="en-US" altLang="ko-KR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= 2012</a:t>
            </a:r>
            <a:r>
              <a:rPr lang="ko-KR" altLang="en-US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년 </a:t>
            </a:r>
            <a:r>
              <a:rPr lang="en-US" altLang="ko-KR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4</a:t>
            </a:r>
            <a:r>
              <a:rPr lang="ko-KR" altLang="en-US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월 개발자 모임을 개최한 프랑스 </a:t>
            </a:r>
            <a:r>
              <a:rPr lang="ko-KR" altLang="en-US" sz="1500" dirty="0" smtClean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도시명</a:t>
            </a:r>
            <a:endParaRPr lang="en-US" altLang="ko-KR" sz="1500" dirty="0">
              <a:solidFill>
                <a:srgbClr val="000000"/>
              </a:solidFill>
              <a:latin typeface="+mj-ea"/>
              <a:ea typeface="+mj-ea"/>
              <a:cs typeface="맑은 고딕" pitchFamily="50" charset="-128"/>
            </a:endParaRPr>
          </a:p>
          <a:p>
            <a:pPr marL="360000" lvl="1" indent="-180000">
              <a:lnSpc>
                <a:spcPct val="150000"/>
              </a:lnSpc>
              <a:spcBef>
                <a:spcPct val="20000"/>
              </a:spcBef>
              <a:buClr>
                <a:srgbClr val="438086"/>
              </a:buClr>
              <a:buSzPct val="120000"/>
              <a:buFont typeface="나눔고딕" pitchFamily="50" charset="-127"/>
              <a:buChar char="–"/>
            </a:pPr>
            <a:r>
              <a:rPr lang="ko-KR" altLang="en-US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현재 버전은 새로운 기능을 미리 제공하고 이용할 수 있기 위함</a:t>
            </a:r>
            <a:endParaRPr lang="en-US" altLang="ko-KR" sz="1500" dirty="0">
              <a:solidFill>
                <a:srgbClr val="000000"/>
              </a:solidFill>
              <a:latin typeface="+mj-ea"/>
              <a:ea typeface="+mj-ea"/>
              <a:cs typeface="맑은 고딕" pitchFamily="50" charset="-128"/>
            </a:endParaRPr>
          </a:p>
          <a:p>
            <a:pPr marL="360000" lvl="1" indent="-180000">
              <a:lnSpc>
                <a:spcPct val="150000"/>
              </a:lnSpc>
              <a:spcBef>
                <a:spcPct val="20000"/>
              </a:spcBef>
              <a:buClr>
                <a:srgbClr val="438086"/>
              </a:buClr>
              <a:buSzPct val="120000"/>
              <a:buFont typeface="나눔고딕" pitchFamily="50" charset="-127"/>
              <a:buChar char="–"/>
            </a:pPr>
            <a:r>
              <a:rPr lang="ko-KR" altLang="en-US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현재 최신 </a:t>
            </a:r>
            <a:r>
              <a:rPr lang="en-US" altLang="ko-KR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LTR </a:t>
            </a:r>
            <a:r>
              <a:rPr lang="ko-KR" altLang="en-US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버전은 </a:t>
            </a:r>
            <a:r>
              <a:rPr lang="en-US" altLang="ko-KR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2.8.6</a:t>
            </a:r>
            <a:r>
              <a:rPr lang="ko-KR" altLang="en-US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이고 </a:t>
            </a:r>
            <a:r>
              <a:rPr lang="en-US" altLang="ko-KR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QGIS 2.12</a:t>
            </a:r>
            <a:r>
              <a:rPr lang="ko-KR" altLang="en-US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의 새로운 기능들은 </a:t>
            </a:r>
            <a:r>
              <a:rPr lang="en-US" altLang="ko-KR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2016</a:t>
            </a:r>
            <a:r>
              <a:rPr lang="ko-KR" altLang="en-US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년 </a:t>
            </a:r>
            <a:r>
              <a:rPr lang="en-US" altLang="ko-KR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LTR</a:t>
            </a:r>
            <a:r>
              <a:rPr lang="ko-KR" altLang="en-US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 버전에 포함될 예정</a:t>
            </a:r>
          </a:p>
          <a:p>
            <a:pPr marL="360000" lvl="1" indent="-180000">
              <a:lnSpc>
                <a:spcPct val="150000"/>
              </a:lnSpc>
              <a:spcBef>
                <a:spcPct val="20000"/>
              </a:spcBef>
              <a:buClr>
                <a:srgbClr val="438086"/>
              </a:buClr>
              <a:buSzPct val="120000"/>
              <a:buFont typeface="나눔고딕" pitchFamily="50" charset="-127"/>
              <a:buChar char="–"/>
            </a:pPr>
            <a:r>
              <a:rPr lang="en-US" altLang="ko-KR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Long Term Release (LTR)</a:t>
            </a:r>
            <a:r>
              <a:rPr lang="ko-KR" altLang="en-US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: </a:t>
            </a:r>
            <a:r>
              <a:rPr lang="ko-KR" altLang="en-US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일년에 한 번 이상 업데이트</a:t>
            </a:r>
            <a:r>
              <a:rPr lang="en-US" altLang="ko-KR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버전업</a:t>
            </a:r>
            <a:r>
              <a:rPr lang="en-US" altLang="ko-KR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)</a:t>
            </a:r>
            <a:r>
              <a:rPr lang="ko-KR" altLang="en-US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를 하지 않는 기업이나 단체에 대해 보다 안정적인 플랫폼을 제공하기 위함</a:t>
            </a:r>
          </a:p>
          <a:p>
            <a:pPr marL="360000" lvl="1" indent="-180000">
              <a:lnSpc>
                <a:spcPct val="150000"/>
              </a:lnSpc>
              <a:spcBef>
                <a:spcPct val="20000"/>
              </a:spcBef>
              <a:buClr>
                <a:srgbClr val="438086"/>
              </a:buClr>
              <a:buSzPct val="120000"/>
              <a:buFont typeface="나눔고딕" pitchFamily="50" charset="-127"/>
              <a:buChar char="–"/>
            </a:pPr>
            <a:r>
              <a:rPr lang="en-US" altLang="ko-KR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LTR </a:t>
            </a:r>
            <a:r>
              <a:rPr lang="ko-KR" altLang="en-US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버전에서는 새로운 기능이 추가되지 않고</a:t>
            </a:r>
            <a:r>
              <a:rPr lang="en-US" altLang="ko-KR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버그 수정 및 사소한 업데이트만 진행 됨</a:t>
            </a:r>
            <a:endParaRPr lang="en-US" altLang="ko-KR" sz="1500" dirty="0">
              <a:solidFill>
                <a:srgbClr val="000000"/>
              </a:solidFill>
              <a:latin typeface="+mj-ea"/>
              <a:ea typeface="+mj-ea"/>
              <a:cs typeface="맑은 고딕" pitchFamily="50" charset="-128"/>
            </a:endParaRPr>
          </a:p>
          <a:p>
            <a:pPr marL="360000" lvl="1" indent="-180000">
              <a:lnSpc>
                <a:spcPct val="150000"/>
              </a:lnSpc>
              <a:spcBef>
                <a:spcPct val="20000"/>
              </a:spcBef>
              <a:buClr>
                <a:srgbClr val="438086"/>
              </a:buClr>
              <a:buSzPct val="120000"/>
              <a:buFont typeface="나눔고딕" pitchFamily="50" charset="-127"/>
              <a:buChar char="–"/>
            </a:pPr>
            <a:r>
              <a:rPr lang="ko-KR" altLang="en-US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이전 버전과 차이점은 </a:t>
            </a:r>
            <a:r>
              <a:rPr lang="en-US" altLang="ko-KR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  <a:hlinkClick r:id="rId3"/>
              </a:rPr>
              <a:t>http://changelog.qgis.org/qgis/version/2.12.0/</a:t>
            </a:r>
            <a:r>
              <a:rPr lang="ko-KR" altLang="en-US" sz="1500" dirty="0">
                <a:solidFill>
                  <a:srgbClr val="000000"/>
                </a:solidFill>
                <a:latin typeface="+mj-ea"/>
                <a:ea typeface="+mj-ea"/>
                <a:cs typeface="맑은 고딕" pitchFamily="50" charset="-128"/>
              </a:rPr>
              <a:t>에서 확인 가능</a:t>
            </a:r>
          </a:p>
        </p:txBody>
      </p:sp>
    </p:spTree>
    <p:extLst>
      <p:ext uri="{BB962C8B-B14F-4D97-AF65-F5344CB8AC3E}">
        <p14:creationId xmlns:p14="http://schemas.microsoft.com/office/powerpoint/2010/main" val="346665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Ⅳ-3. QGIS Processing </a:t>
            </a:r>
            <a:r>
              <a:rPr lang="ko-KR" altLang="en-US" dirty="0" smtClean="0"/>
              <a:t>알고리즘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예제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3 </a:t>
            </a:r>
            <a:r>
              <a:rPr lang="en-US" altLang="ko-KR" sz="1600" b="1" dirty="0">
                <a:solidFill>
                  <a:srgbClr val="404040"/>
                </a:solidFill>
                <a:cs typeface="맑은 고딕" pitchFamily="50" charset="-128"/>
              </a:rPr>
              <a:t>: </a:t>
            </a:r>
            <a:r>
              <a:rPr lang="en-US" altLang="ko-KR" sz="1600" b="1" dirty="0" err="1" smtClean="0">
                <a:solidFill>
                  <a:srgbClr val="404040"/>
                </a:solidFill>
                <a:cs typeface="맑은 고딕" pitchFamily="50" charset="-128"/>
              </a:rPr>
              <a:t>script:createringmaps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 (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사용자 스크립트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404040"/>
                </a:solidFill>
                <a:cs typeface="맑은 고딕" pitchFamily="50" charset="-128"/>
              </a:rPr>
              <a:t>사용자 스크립트 추가 </a:t>
            </a:r>
            <a:r>
              <a:rPr lang="en-US" altLang="ko-KR" sz="1200" b="1" dirty="0" smtClean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en-US" altLang="ko-KR" sz="1200" b="1" dirty="0" err="1">
                <a:solidFill>
                  <a:srgbClr val="0070C0"/>
                </a:solidFill>
                <a:cs typeface="맑은 고딕" pitchFamily="50" charset="-128"/>
              </a:rPr>
              <a:t>OSGeo_Edu</a:t>
            </a:r>
            <a:r>
              <a:rPr lang="en-US" altLang="ko-KR" sz="1200" b="1" dirty="0">
                <a:solidFill>
                  <a:srgbClr val="0070C0"/>
                </a:solidFill>
                <a:cs typeface="맑은 고딕" pitchFamily="50" charset="-128"/>
              </a:rPr>
              <a:t>\03_scripts\script\Create Ring </a:t>
            </a:r>
            <a:r>
              <a:rPr lang="en-US" altLang="ko-KR" sz="1200" b="1" dirty="0" smtClean="0">
                <a:solidFill>
                  <a:srgbClr val="0070C0"/>
                </a:solidFill>
                <a:cs typeface="맑은 고딕" pitchFamily="50" charset="-128"/>
              </a:rPr>
              <a:t>Maps.py)</a:t>
            </a:r>
            <a:endParaRPr lang="en-US" altLang="ko-KR" sz="12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1200" b="1" dirty="0" smtClean="0">
              <a:solidFill>
                <a:srgbClr val="0070C0"/>
              </a:solidFill>
              <a:cs typeface="맑은 고딕" pitchFamily="50" charset="-128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1100" b="1" dirty="0" smtClean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9548" y="1808784"/>
            <a:ext cx="8191092" cy="81010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90000" rIns="180000" bIns="90000" rtlCol="0" anchor="ctr" anchorCtr="0">
            <a:noAutofit/>
          </a:bodyPr>
          <a:lstStyle/>
          <a:p>
            <a:pPr algn="ctr"/>
            <a:r>
              <a:rPr lang="en-US" altLang="ko-KR" sz="13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processing.runalg</a:t>
            </a:r>
            <a:r>
              <a:rPr lang="en-US" altLang="ko-KR" sz="13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("</a:t>
            </a:r>
            <a:r>
              <a:rPr lang="en-US" altLang="ko-KR" sz="13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script:createringmaps</a:t>
            </a:r>
            <a:r>
              <a:rPr lang="en-US" altLang="ko-KR" sz="13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","C:/</a:t>
            </a:r>
            <a:r>
              <a:rPr lang="en-US" altLang="ko-KR" sz="13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OSGeo_Edu</a:t>
            </a:r>
            <a:r>
              <a:rPr lang="en-US" altLang="ko-KR" sz="13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/data/</a:t>
            </a:r>
            <a:r>
              <a:rPr lang="en-US" altLang="ko-KR" sz="13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ring_maps</a:t>
            </a:r>
            <a:r>
              <a:rPr lang="en-US" altLang="ko-KR" sz="13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sz="13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seoul_series.shp</a:t>
            </a:r>
            <a:r>
              <a:rPr lang="en-US" altLang="ko-KR" sz="13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", "a3_2000, a3_2001, a3_2002, a3_2003, a3_2004, a3_2005", "</a:t>
            </a:r>
            <a:r>
              <a:rPr lang="en-US" altLang="ko-KR" sz="13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ring_val</a:t>
            </a:r>
            <a:r>
              <a:rPr lang="en-US" altLang="ko-KR" sz="13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", 1, "C:/</a:t>
            </a:r>
            <a:r>
              <a:rPr lang="en-US" altLang="ko-KR" sz="13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OSGeo_Edu/data/anchor.shp</a:t>
            </a:r>
            <a:r>
              <a:rPr lang="en-US" altLang="ko-KR" sz="13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", "C:/</a:t>
            </a:r>
            <a:r>
              <a:rPr lang="en-US" altLang="ko-KR" sz="13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OSGeo_Edu/data/maps.shp</a:t>
            </a:r>
            <a:r>
              <a:rPr lang="en-US" altLang="ko-KR" sz="13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")</a:t>
            </a:r>
            <a:endParaRPr lang="en-US" altLang="ko-KR" sz="1300" b="1" dirty="0" smtClean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542" y="2775301"/>
            <a:ext cx="4800070" cy="365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10" y="2935348"/>
            <a:ext cx="3751366" cy="328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4793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Ⅳ-4. </a:t>
            </a:r>
            <a:r>
              <a:rPr lang="ko-KR" altLang="en-US" dirty="0" smtClean="0"/>
              <a:t>플러그인 배포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QGIS 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플러그인 저장소 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: QGIS Plugins web portal</a:t>
            </a:r>
          </a:p>
          <a:p>
            <a:pPr lvl="1">
              <a:lnSpc>
                <a:spcPct val="150000"/>
              </a:lnSpc>
            </a:pPr>
            <a:r>
              <a:rPr lang="ko-KR" altLang="en-US" sz="1300" b="1" dirty="0">
                <a:solidFill>
                  <a:srgbClr val="404040"/>
                </a:solidFill>
                <a:cs typeface="맑은 고딕" pitchFamily="50" charset="-128"/>
              </a:rPr>
              <a:t>플러그인 폴더를 포함하여 </a:t>
            </a:r>
            <a:r>
              <a:rPr lang="en-US" altLang="ko-KR" sz="1300" b="1" dirty="0">
                <a:solidFill>
                  <a:srgbClr val="404040"/>
                </a:solidFill>
                <a:cs typeface="맑은 고딕" pitchFamily="50" charset="-128"/>
              </a:rPr>
              <a:t>zip</a:t>
            </a:r>
            <a:r>
              <a:rPr lang="ko-KR" altLang="en-US" sz="1300" b="1" dirty="0">
                <a:solidFill>
                  <a:srgbClr val="404040"/>
                </a:solidFill>
                <a:cs typeface="맑은 고딕" pitchFamily="50" charset="-128"/>
              </a:rPr>
              <a:t>으로 </a:t>
            </a:r>
            <a:r>
              <a:rPr lang="ko-KR" altLang="en-US" sz="1300" b="1" dirty="0" smtClean="0">
                <a:solidFill>
                  <a:srgbClr val="404040"/>
                </a:solidFill>
                <a:cs typeface="맑은 고딕" pitchFamily="50" charset="-128"/>
              </a:rPr>
              <a:t>압축</a:t>
            </a:r>
            <a:endParaRPr lang="en-US" altLang="ko-KR" sz="13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b="1" dirty="0">
                <a:solidFill>
                  <a:srgbClr val="404040"/>
                </a:solidFill>
                <a:cs typeface="맑은 고딕" pitchFamily="50" charset="-128"/>
              </a:rPr>
              <a:t>http://www.osgeo.org/osgeo_userid </a:t>
            </a:r>
            <a:r>
              <a:rPr lang="ko-KR" altLang="en-US" sz="1300" b="1" dirty="0">
                <a:solidFill>
                  <a:srgbClr val="404040"/>
                </a:solidFill>
                <a:cs typeface="맑은 고딕" pitchFamily="50" charset="-128"/>
              </a:rPr>
              <a:t>에서 가입</a:t>
            </a:r>
          </a:p>
          <a:p>
            <a:pPr lvl="1">
              <a:lnSpc>
                <a:spcPct val="150000"/>
              </a:lnSpc>
            </a:pPr>
            <a:r>
              <a:rPr lang="en-US" altLang="ko-KR" sz="1300" b="1" dirty="0">
                <a:solidFill>
                  <a:srgbClr val="0070C0"/>
                </a:solidFill>
                <a:cs typeface="맑은 고딕" pitchFamily="50" charset="-128"/>
              </a:rPr>
              <a:t>http://plugins.qgis.org/</a:t>
            </a:r>
            <a:r>
              <a:rPr lang="en-US" altLang="ko-KR" sz="1300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en-US" sz="1300" b="1" dirty="0">
                <a:solidFill>
                  <a:srgbClr val="404040"/>
                </a:solidFill>
                <a:cs typeface="맑은 고딕" pitchFamily="50" charset="-128"/>
              </a:rPr>
              <a:t>로그인 후 </a:t>
            </a:r>
            <a:r>
              <a:rPr lang="en-US" altLang="ko-KR" sz="1300" b="1" dirty="0">
                <a:solidFill>
                  <a:srgbClr val="404040"/>
                </a:solidFill>
                <a:cs typeface="맑은 고딕" pitchFamily="50" charset="-128"/>
              </a:rPr>
              <a:t>[Share a plugin] </a:t>
            </a:r>
            <a:r>
              <a:rPr lang="ko-KR" altLang="en-US" sz="1300" b="1" dirty="0">
                <a:solidFill>
                  <a:srgbClr val="404040"/>
                </a:solidFill>
                <a:cs typeface="맑은 고딕" pitchFamily="50" charset="-128"/>
              </a:rPr>
              <a:t>링크 실행</a:t>
            </a:r>
          </a:p>
          <a:p>
            <a:pPr lvl="1">
              <a:lnSpc>
                <a:spcPct val="150000"/>
              </a:lnSpc>
            </a:pPr>
            <a:r>
              <a:rPr lang="ko-KR" altLang="en-US" sz="1300" b="1" dirty="0">
                <a:solidFill>
                  <a:srgbClr val="404040"/>
                </a:solidFill>
                <a:cs typeface="맑은 고딕" pitchFamily="50" charset="-128"/>
              </a:rPr>
              <a:t>약 </a:t>
            </a:r>
            <a:r>
              <a:rPr lang="en-US" altLang="ko-KR" sz="1300" b="1" dirty="0">
                <a:solidFill>
                  <a:srgbClr val="404040"/>
                </a:solidFill>
                <a:cs typeface="맑은 고딕" pitchFamily="50" charset="-128"/>
              </a:rPr>
              <a:t>2</a:t>
            </a:r>
            <a:r>
              <a:rPr lang="ko-KR" altLang="en-US" sz="1300" b="1" dirty="0">
                <a:solidFill>
                  <a:srgbClr val="404040"/>
                </a:solidFill>
                <a:cs typeface="맑은 고딕" pitchFamily="50" charset="-128"/>
              </a:rPr>
              <a:t>주 후 승인 또는 </a:t>
            </a:r>
            <a:r>
              <a:rPr lang="ko-KR" altLang="en-US" sz="1300" b="1" dirty="0" smtClean="0">
                <a:solidFill>
                  <a:srgbClr val="404040"/>
                </a:solidFill>
                <a:cs typeface="맑은 고딕" pitchFamily="50" charset="-128"/>
              </a:rPr>
              <a:t>거절</a:t>
            </a:r>
            <a:endParaRPr lang="en-US" altLang="ko-KR" sz="1300" b="1" dirty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endParaRPr lang="en-US" altLang="ko-KR" sz="1100" b="1" dirty="0" smtClean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37" y="2882467"/>
            <a:ext cx="2871383" cy="2256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990" y="2766054"/>
            <a:ext cx="4680624" cy="340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209" y="3946138"/>
            <a:ext cx="2975815" cy="233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210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Ⅴ</a:t>
            </a:r>
            <a:r>
              <a:rPr lang="en-US" altLang="ko-KR" sz="4000" dirty="0" smtClean="0"/>
              <a:t>. </a:t>
            </a:r>
            <a:r>
              <a:rPr lang="ko-KR" altLang="en-US" sz="4000" dirty="0" smtClean="0"/>
              <a:t>유용한 정보들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521461" y="3934775"/>
            <a:ext cx="8101080" cy="2374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25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일러두기 </a:t>
            </a:r>
            <a:r>
              <a:rPr lang="en-US" altLang="ko-KR" sz="25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3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자료는 모두 </a:t>
            </a:r>
            <a:r>
              <a:rPr lang="en-US" altLang="ko-KR" sz="13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Creative Commons License CC-BY-NC</a:t>
            </a:r>
            <a:r>
              <a:rPr lang="ko-KR" altLang="en-US" sz="13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따릅니다</a:t>
            </a:r>
            <a:r>
              <a:rPr lang="en-US" altLang="ko-KR" sz="13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3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3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80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Ⅴ-1. Python </a:t>
            </a:r>
            <a:r>
              <a:rPr lang="ko-KR" altLang="en-US" dirty="0" smtClean="0"/>
              <a:t>플러그인 </a:t>
            </a:r>
            <a:r>
              <a:rPr lang="en-US" altLang="ko-KR" dirty="0" smtClean="0"/>
              <a:t>IDE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04040"/>
                </a:solidFill>
                <a:cs typeface="맑은 고딕" pitchFamily="50" charset="-128"/>
              </a:rPr>
              <a:t>IDE settings for writing and debugging plugins</a:t>
            </a:r>
            <a:endParaRPr lang="en-US" altLang="ko-KR" sz="16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04040"/>
                </a:solidFill>
                <a:cs typeface="맑은 고딕" pitchFamily="50" charset="-128"/>
              </a:rPr>
              <a:t>Eclipse </a:t>
            </a:r>
            <a:r>
              <a:rPr lang="en-US" altLang="ko-KR" sz="1400" dirty="0" err="1">
                <a:solidFill>
                  <a:srgbClr val="404040"/>
                </a:solidFill>
                <a:cs typeface="맑은 고딕" pitchFamily="50" charset="-128"/>
              </a:rPr>
              <a:t>PyDev</a:t>
            </a:r>
            <a:r>
              <a:rPr lang="en-US" altLang="ko-KR" sz="1400" dirty="0">
                <a:solidFill>
                  <a:srgbClr val="404040"/>
                </a:solidFill>
                <a:cs typeface="맑은 고딕" pitchFamily="50" charset="-128"/>
              </a:rPr>
              <a:t>  &amp; </a:t>
            </a:r>
            <a:r>
              <a:rPr lang="en-US" altLang="ko-KR" sz="1400" dirty="0" err="1">
                <a:solidFill>
                  <a:srgbClr val="404040"/>
                </a:solidFill>
                <a:cs typeface="맑은 고딕" pitchFamily="50" charset="-128"/>
              </a:rPr>
              <a:t>Pyscripter</a:t>
            </a:r>
            <a:r>
              <a:rPr lang="en-US" altLang="ko-KR" sz="1400" dirty="0">
                <a:solidFill>
                  <a:srgbClr val="404040"/>
                </a:solidFill>
                <a:cs typeface="맑은 고딕" pitchFamily="50" charset="-128"/>
              </a:rPr>
              <a:t> IDE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04040"/>
                </a:solidFill>
                <a:cs typeface="맑은 고딕" pitchFamily="50" charset="-128"/>
              </a:rPr>
              <a:t>http://docs.qgis.org/2.8/en/docs/pyqgis_developer_cookbook/ide_debugging.html</a:t>
            </a:r>
          </a:p>
          <a:p>
            <a:pPr lvl="1">
              <a:lnSpc>
                <a:spcPct val="150000"/>
              </a:lnSpc>
            </a:pPr>
            <a:endParaRPr lang="en-US" altLang="ko-KR" sz="1100" b="1" dirty="0" smtClean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pic>
        <p:nvPicPr>
          <p:cNvPr id="8" name="Picture 2" descr="../../_images/interpreter-librari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1623" y="2335600"/>
            <a:ext cx="5170965" cy="3825557"/>
          </a:xfrm>
          <a:prstGeom prst="rect">
            <a:avLst/>
          </a:prstGeom>
          <a:noFill/>
        </p:spPr>
      </p:pic>
      <p:pic>
        <p:nvPicPr>
          <p:cNvPr id="9" name="Picture 4" descr="../../_images/eclipsenewprojec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869" y="2348856"/>
            <a:ext cx="3382528" cy="3812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3655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Ⅴ-2. QGIS </a:t>
            </a:r>
            <a:r>
              <a:rPr lang="ko-KR" altLang="en-US" dirty="0" smtClean="0"/>
              <a:t>관련 정보 얻기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0" y="900000"/>
            <a:ext cx="9000000" cy="5589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04040"/>
                </a:solidFill>
                <a:cs typeface="맑은 고딕" pitchFamily="50" charset="-128"/>
              </a:rPr>
              <a:t>QGIS </a:t>
            </a:r>
            <a:r>
              <a:rPr lang="ko-KR" altLang="en-US" sz="1600" b="1" dirty="0">
                <a:solidFill>
                  <a:srgbClr val="404040"/>
                </a:solidFill>
                <a:cs typeface="맑은 고딕" pitchFamily="50" charset="-128"/>
              </a:rPr>
              <a:t>관련 정보 얻기</a:t>
            </a:r>
            <a:endParaRPr lang="en-US" altLang="ko-KR" sz="16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1300" b="1" dirty="0">
                <a:solidFill>
                  <a:srgbClr val="404040"/>
                </a:solidFill>
                <a:cs typeface="맑은 고딕" pitchFamily="50" charset="-128"/>
              </a:rPr>
              <a:t>공식 페이지</a:t>
            </a: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solidFill>
                  <a:srgbClr val="404040"/>
                </a:solidFill>
                <a:cs typeface="맑은 고딕" pitchFamily="50" charset="-128"/>
              </a:rPr>
              <a:t>QGIS </a:t>
            </a:r>
            <a:r>
              <a:rPr lang="ko-KR" altLang="en-US" sz="1200" dirty="0">
                <a:solidFill>
                  <a:srgbClr val="404040"/>
                </a:solidFill>
                <a:cs typeface="맑은 고딕" pitchFamily="50" charset="-128"/>
              </a:rPr>
              <a:t>홈</a:t>
            </a:r>
            <a:r>
              <a:rPr lang="en-US" altLang="ko-KR" sz="1200" dirty="0">
                <a:solidFill>
                  <a:srgbClr val="404040"/>
                </a:solidFill>
                <a:cs typeface="맑은 고딕" pitchFamily="50" charset="-128"/>
              </a:rPr>
              <a:t>: http://www.qgis.org</a:t>
            </a: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solidFill>
                  <a:srgbClr val="404040"/>
                </a:solidFill>
                <a:cs typeface="맑은 고딕" pitchFamily="50" charset="-128"/>
              </a:rPr>
              <a:t>QGIS </a:t>
            </a:r>
            <a:r>
              <a:rPr lang="ko-KR" altLang="en-US" sz="1200" dirty="0">
                <a:solidFill>
                  <a:srgbClr val="404040"/>
                </a:solidFill>
                <a:cs typeface="맑은 고딕" pitchFamily="50" charset="-128"/>
              </a:rPr>
              <a:t>매뉴얼 </a:t>
            </a:r>
            <a:r>
              <a:rPr lang="en-US" altLang="ko-KR" sz="1200" dirty="0">
                <a:solidFill>
                  <a:srgbClr val="404040"/>
                </a:solidFill>
                <a:cs typeface="맑은 고딕" pitchFamily="50" charset="-128"/>
              </a:rPr>
              <a:t>: http://docs.qgis.org/2.8/en/docs/user_manual/index.html</a:t>
            </a:r>
          </a:p>
          <a:p>
            <a:pPr lvl="2">
              <a:lnSpc>
                <a:spcPct val="150000"/>
              </a:lnSpc>
            </a:pPr>
            <a:r>
              <a:rPr lang="en-US" altLang="ko-KR" sz="1200" dirty="0" err="1">
                <a:solidFill>
                  <a:srgbClr val="404040"/>
                </a:solidFill>
                <a:cs typeface="맑은 고딕" pitchFamily="50" charset="-128"/>
              </a:rPr>
              <a:t>PyQGIS</a:t>
            </a:r>
            <a:r>
              <a:rPr lang="en-US" altLang="ko-KR" sz="1200" dirty="0">
                <a:solidFill>
                  <a:srgbClr val="404040"/>
                </a:solidFill>
                <a:cs typeface="맑은 고딕" pitchFamily="50" charset="-128"/>
              </a:rPr>
              <a:t> Cookbook: http://docs.qgis.org/2.8/en/docs/pyqgis_developer_cookbook/</a:t>
            </a: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solidFill>
                  <a:srgbClr val="404040"/>
                </a:solidFill>
                <a:cs typeface="맑은 고딕" pitchFamily="50" charset="-128"/>
              </a:rPr>
              <a:t>QGIS Planet : http://planet.qgis.org/planet/</a:t>
            </a:r>
          </a:p>
          <a:p>
            <a:pPr lvl="1">
              <a:lnSpc>
                <a:spcPct val="150000"/>
              </a:lnSpc>
            </a:pPr>
            <a:r>
              <a:rPr lang="ko-KR" altLang="en-US" sz="1300" b="1" dirty="0" err="1">
                <a:solidFill>
                  <a:srgbClr val="404040"/>
                </a:solidFill>
                <a:cs typeface="맑은 고딕" pitchFamily="50" charset="-128"/>
              </a:rPr>
              <a:t>블로그</a:t>
            </a:r>
            <a:r>
              <a:rPr lang="ko-KR" altLang="en-US" sz="1300" b="1" dirty="0">
                <a:solidFill>
                  <a:srgbClr val="404040"/>
                </a:solidFill>
                <a:cs typeface="맑은 고딕" pitchFamily="50" charset="-128"/>
              </a:rPr>
              <a:t> 및 사이트</a:t>
            </a:r>
          </a:p>
          <a:p>
            <a:pPr lvl="2">
              <a:lnSpc>
                <a:spcPct val="150000"/>
              </a:lnSpc>
            </a:pPr>
            <a:r>
              <a:rPr lang="ko-KR" altLang="en-US" sz="1200" dirty="0">
                <a:solidFill>
                  <a:srgbClr val="404040"/>
                </a:solidFill>
                <a:cs typeface="맑은 고딕" pitchFamily="50" charset="-128"/>
              </a:rPr>
              <a:t>하버드 대학교 </a:t>
            </a:r>
            <a:r>
              <a:rPr lang="en-US" altLang="ko-KR" sz="1200" dirty="0">
                <a:solidFill>
                  <a:srgbClr val="404040"/>
                </a:solidFill>
                <a:cs typeface="맑은 고딕" pitchFamily="50" charset="-128"/>
              </a:rPr>
              <a:t>QGIS Workshop : http://maps.cga.harvard.edu/qgis/</a:t>
            </a: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solidFill>
                  <a:srgbClr val="404040"/>
                </a:solidFill>
                <a:cs typeface="맑은 고딕" pitchFamily="50" charset="-128"/>
              </a:rPr>
              <a:t>UC Davis QGIS Tutorial Labs : http://www.plantsciences.ucdavis.edu/plant/qgislabs.htm</a:t>
            </a: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solidFill>
                  <a:srgbClr val="404040"/>
                </a:solidFill>
                <a:cs typeface="맑은 고딕" pitchFamily="50" charset="-128"/>
              </a:rPr>
              <a:t>Nathan's QGIS Blog : http://nathanw.net/</a:t>
            </a: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solidFill>
                  <a:srgbClr val="404040"/>
                </a:solidFill>
                <a:cs typeface="맑은 고딕" pitchFamily="50" charset="-128"/>
              </a:rPr>
              <a:t>Free and Open Source GIS Ramblings : http://anitagraser.com/</a:t>
            </a: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solidFill>
                  <a:srgbClr val="404040"/>
                </a:solidFill>
                <a:cs typeface="맑은 고딕" pitchFamily="50" charset="-128"/>
              </a:rPr>
              <a:t>Spatial Galaxy : http://spatialgalaxy.net/</a:t>
            </a: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solidFill>
                  <a:srgbClr val="404040"/>
                </a:solidFill>
                <a:cs typeface="맑은 고딕" pitchFamily="50" charset="-128"/>
              </a:rPr>
              <a:t>Spatial Thoughts QGIS Tutorials : http://qgis.spatialthoughts.com/</a:t>
            </a: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solidFill>
                  <a:srgbClr val="404040"/>
                </a:solidFill>
                <a:cs typeface="맑은 고딕" pitchFamily="50" charset="-128"/>
              </a:rPr>
              <a:t>Misanthrope's Thoughts : http://ssrebelious.blogspot.com/</a:t>
            </a:r>
          </a:p>
          <a:p>
            <a:pPr lvl="1">
              <a:lnSpc>
                <a:spcPct val="150000"/>
              </a:lnSpc>
            </a:pPr>
            <a:r>
              <a:rPr lang="ko-KR" altLang="en-US" sz="1300" b="1" dirty="0">
                <a:solidFill>
                  <a:srgbClr val="404040"/>
                </a:solidFill>
                <a:cs typeface="맑은 고딕" pitchFamily="50" charset="-128"/>
              </a:rPr>
              <a:t>커뮤니티</a:t>
            </a:r>
          </a:p>
          <a:p>
            <a:pPr lvl="2"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0070C0"/>
                </a:solidFill>
                <a:cs typeface="맑은 고딕" pitchFamily="50" charset="-128"/>
              </a:rPr>
              <a:t>OSGeo</a:t>
            </a:r>
            <a:r>
              <a:rPr lang="en-US" altLang="ko-KR" sz="1200" b="1" dirty="0">
                <a:solidFill>
                  <a:srgbClr val="0070C0"/>
                </a:solidFill>
                <a:cs typeface="맑은 고딕" pitchFamily="50" charset="-128"/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  <a:cs typeface="맑은 고딕" pitchFamily="50" charset="-128"/>
              </a:rPr>
              <a:t>한국어 지부 </a:t>
            </a:r>
            <a:r>
              <a:rPr lang="en-US" altLang="ko-KR" sz="1200" b="1" dirty="0">
                <a:solidFill>
                  <a:srgbClr val="0070C0"/>
                </a:solidFill>
                <a:cs typeface="맑은 고딕" pitchFamily="50" charset="-128"/>
              </a:rPr>
              <a:t>: http://www.osgeo.kr</a:t>
            </a:r>
          </a:p>
          <a:p>
            <a:pPr lvl="2"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0070C0"/>
                </a:solidFill>
                <a:cs typeface="맑은 고딕" pitchFamily="50" charset="-128"/>
              </a:rPr>
              <a:t>OSGeo</a:t>
            </a:r>
            <a:r>
              <a:rPr lang="en-US" altLang="ko-KR" sz="1200" b="1" dirty="0">
                <a:solidFill>
                  <a:srgbClr val="0070C0"/>
                </a:solidFill>
                <a:cs typeface="맑은 고딕" pitchFamily="50" charset="-128"/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  <a:cs typeface="맑은 고딕" pitchFamily="50" charset="-128"/>
              </a:rPr>
              <a:t>한국어 지부 </a:t>
            </a:r>
            <a:r>
              <a:rPr lang="ko-KR" altLang="en-US" sz="1200" b="1" dirty="0" err="1">
                <a:solidFill>
                  <a:srgbClr val="0070C0"/>
                </a:solidFill>
                <a:cs typeface="맑은 고딕" pitchFamily="50" charset="-128"/>
              </a:rPr>
              <a:t>메일링</a:t>
            </a:r>
            <a:r>
              <a:rPr lang="ko-KR" altLang="en-US" sz="1200" b="1" dirty="0">
                <a:solidFill>
                  <a:srgbClr val="0070C0"/>
                </a:solidFill>
                <a:cs typeface="맑은 고딕" pitchFamily="50" charset="-128"/>
              </a:rPr>
              <a:t> 리스트 </a:t>
            </a:r>
            <a:r>
              <a:rPr lang="en-US" altLang="ko-KR" sz="1200" b="1" dirty="0">
                <a:solidFill>
                  <a:srgbClr val="0070C0"/>
                </a:solidFill>
                <a:cs typeface="맑은 고딕" pitchFamily="50" charset="-128"/>
              </a:rPr>
              <a:t>: http://groups.google.com/group/osgeo-kr</a:t>
            </a:r>
            <a:endParaRPr lang="en-US" altLang="ko-KR" sz="1200" b="1" dirty="0" smtClean="0">
              <a:solidFill>
                <a:srgbClr val="0070C0"/>
              </a:solidFill>
              <a:cs typeface="맑은 고딕" pitchFamily="50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124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OJECT\004.OSGEO\20121012_FOSS4G KOREA\LOGO\OSGeo-Korean-LC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28" b="16098"/>
          <a:stretch/>
        </p:blipFill>
        <p:spPr bwMode="auto">
          <a:xfrm>
            <a:off x="95150" y="5139228"/>
            <a:ext cx="2530087" cy="162021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68622" y="2686700"/>
            <a:ext cx="7788275" cy="2231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</a:pPr>
            <a:r>
              <a:rPr lang="ko-KR" altLang="en-US" sz="5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감사합니다</a:t>
            </a:r>
            <a:r>
              <a:rPr lang="en-US" altLang="ko-KR" sz="5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.</a:t>
            </a:r>
          </a:p>
          <a:p>
            <a:pPr marL="50800" algn="ctr" defTabSz="939800" eaLnBrk="0" fontAlgn="b" hangingPunct="0">
              <a:spcBef>
                <a:spcPct val="30000"/>
              </a:spcBef>
            </a:pPr>
            <a:r>
              <a:rPr lang="en-US" sz="7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Q&amp;A</a:t>
            </a:r>
            <a:endParaRPr lang="en-US" sz="70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562759" y="142875"/>
            <a:ext cx="44291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marL="227013" indent="-227013" algn="r" defTabSz="912813"/>
            <a:r>
              <a:rPr lang="ko-KR" altLang="en-US" sz="2000" b="1" u="none" dirty="0" smtClean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함께 성장하는 새로운 방법</a:t>
            </a:r>
            <a:r>
              <a:rPr lang="en-US" altLang="ko-KR" sz="2000" b="1" u="none" dirty="0" smtClean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,</a:t>
            </a:r>
            <a:r>
              <a:rPr lang="ko-KR" altLang="en-US" sz="2000" b="1" u="none" dirty="0" smtClean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</a:p>
          <a:p>
            <a:pPr marL="227013" indent="-227013" algn="r" defTabSz="912813"/>
            <a:r>
              <a:rPr lang="ko-KR" altLang="en-US" sz="2000" b="1" u="none" dirty="0" smtClean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오픈 소스 소프트웨어</a:t>
            </a:r>
            <a:r>
              <a:rPr lang="en-US" altLang="ko-KR" sz="2000" b="1" u="none" dirty="0" smtClean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1535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Ⅰ-2. </a:t>
            </a:r>
            <a:r>
              <a:rPr lang="en-US" altLang="ko-KR" dirty="0"/>
              <a:t>QGIS </a:t>
            </a:r>
            <a:r>
              <a:rPr lang="ko-KR" altLang="en-US" dirty="0" smtClean="0"/>
              <a:t>설치하</a:t>
            </a:r>
            <a:r>
              <a:rPr lang="ko-KR" altLang="en-US" dirty="0"/>
              <a:t>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QGIS </a:t>
            </a:r>
            <a:r>
              <a:rPr lang="ko-KR" altLang="en-US" sz="2000" b="1" dirty="0" smtClean="0"/>
              <a:t>공식 버전 설치</a:t>
            </a:r>
            <a:endParaRPr lang="en-US" altLang="ko-KR" sz="2000" b="1" dirty="0" smtClean="0"/>
          </a:p>
          <a:p>
            <a:pPr marL="0" indent="0">
              <a:buNone/>
            </a:pPr>
            <a:endParaRPr lang="en-US" altLang="ko-KR" sz="500" dirty="0" smtClean="0"/>
          </a:p>
          <a:p>
            <a:pPr marL="50800" lvl="0" indent="0" defTabSz="939800" eaLnBrk="0" fontAlgn="b" hangingPunct="0">
              <a:spcBef>
                <a:spcPct val="30000"/>
              </a:spcBef>
              <a:spcAft>
                <a:spcPct val="0"/>
              </a:spcAft>
              <a:buClrTx/>
              <a:buSzTx/>
              <a:buNone/>
            </a:pPr>
            <a:r>
              <a:rPr kumimoji="1"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kumimoji="1" lang="ko-KR" altLang="en-US" sz="1600" dirty="0" smtClean="0">
                <a:solidFill>
                  <a:srgbClr val="000000"/>
                </a:solidFill>
              </a:rPr>
              <a:t> </a:t>
            </a:r>
            <a:r>
              <a:rPr kumimoji="1" lang="en-US" altLang="ko-KR" sz="1600" dirty="0">
                <a:solidFill>
                  <a:srgbClr val="000000"/>
                </a:solidFill>
                <a:hlinkClick r:id="rId2"/>
              </a:rPr>
              <a:t>http</a:t>
            </a:r>
            <a:r>
              <a:rPr kumimoji="1" lang="en-US" altLang="ko-KR" sz="1600" dirty="0" smtClean="0">
                <a:solidFill>
                  <a:srgbClr val="000000"/>
                </a:solidFill>
                <a:hlinkClick r:id="rId2"/>
              </a:rPr>
              <a:t>://www.qgis.org</a:t>
            </a:r>
            <a:r>
              <a:rPr kumimoji="1" lang="en-US" altLang="ko-KR" sz="1600" dirty="0">
                <a:solidFill>
                  <a:srgbClr val="000000"/>
                </a:solidFill>
                <a:hlinkClick r:id="rId2"/>
              </a:rPr>
              <a:t>/</a:t>
            </a:r>
            <a:r>
              <a:rPr kumimoji="1" lang="en-US" altLang="ko-KR" sz="1600" dirty="0">
                <a:solidFill>
                  <a:srgbClr val="000000"/>
                </a:solidFill>
              </a:rPr>
              <a:t> </a:t>
            </a:r>
            <a:r>
              <a:rPr kumimoji="1" lang="ko-KR" altLang="en-US" sz="1600" dirty="0" smtClean="0">
                <a:solidFill>
                  <a:srgbClr val="000000"/>
                </a:solidFill>
              </a:rPr>
              <a:t>에서 </a:t>
            </a:r>
            <a:r>
              <a:rPr kumimoji="1" lang="en-US" altLang="ko-KR" sz="1600" dirty="0">
                <a:solidFill>
                  <a:srgbClr val="000000"/>
                </a:solidFill>
              </a:rPr>
              <a:t>QGIS </a:t>
            </a:r>
            <a:r>
              <a:rPr kumimoji="1" lang="ko-KR" altLang="en-US" sz="1600" dirty="0">
                <a:solidFill>
                  <a:srgbClr val="000000"/>
                </a:solidFill>
              </a:rPr>
              <a:t>최신</a:t>
            </a:r>
            <a:r>
              <a:rPr kumimoji="1" lang="en-US" altLang="ko-KR" sz="1600" dirty="0">
                <a:solidFill>
                  <a:srgbClr val="000000"/>
                </a:solidFill>
              </a:rPr>
              <a:t> </a:t>
            </a:r>
            <a:r>
              <a:rPr kumimoji="1" lang="ko-KR" altLang="en-US" sz="1600" dirty="0" smtClean="0">
                <a:solidFill>
                  <a:srgbClr val="000000"/>
                </a:solidFill>
              </a:rPr>
              <a:t>버전을 </a:t>
            </a:r>
            <a:r>
              <a:rPr kumimoji="1" lang="ko-KR" altLang="en-US" sz="1600" dirty="0">
                <a:solidFill>
                  <a:srgbClr val="000000"/>
                </a:solidFill>
              </a:rPr>
              <a:t>내려 받음</a:t>
            </a:r>
            <a:endParaRPr kumimoji="1" lang="en-US" altLang="ko-KR" sz="1600" dirty="0">
              <a:solidFill>
                <a:srgbClr val="000000"/>
              </a:solidFill>
            </a:endParaRPr>
          </a:p>
          <a:p>
            <a:pPr marL="50800" lvl="0" indent="0" defTabSz="939800" eaLnBrk="0" fontAlgn="b" hangingPunct="0">
              <a:spcBef>
                <a:spcPct val="30000"/>
              </a:spcBef>
              <a:spcAft>
                <a:spcPct val="0"/>
              </a:spcAft>
              <a:buClrTx/>
              <a:buSzTx/>
              <a:buNone/>
            </a:pPr>
            <a:r>
              <a:rPr kumimoji="1" lang="ko-KR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kumimoji="1" lang="en-US" altLang="ko-KR" sz="1600" dirty="0" smtClean="0">
                <a:solidFill>
                  <a:srgbClr val="000000"/>
                </a:solidFill>
              </a:rPr>
              <a:t> </a:t>
            </a:r>
            <a:r>
              <a:rPr kumimoji="1" lang="ko-KR" altLang="en-US" sz="1600" dirty="0">
                <a:solidFill>
                  <a:srgbClr val="000000"/>
                </a:solidFill>
              </a:rPr>
              <a:t>또는 배포된 자료의 </a:t>
            </a:r>
            <a:r>
              <a:rPr kumimoji="1" lang="en-US" altLang="ko-KR" sz="1600" dirty="0">
                <a:solidFill>
                  <a:srgbClr val="000000"/>
                </a:solidFill>
              </a:rPr>
              <a:t>Program</a:t>
            </a:r>
            <a:r>
              <a:rPr kumimoji="1" lang="ko-KR" altLang="en-US" sz="1600" dirty="0">
                <a:solidFill>
                  <a:srgbClr val="000000"/>
                </a:solidFill>
              </a:rPr>
              <a:t> 폴더에서 </a:t>
            </a:r>
            <a:r>
              <a:rPr kumimoji="1" lang="en-US" altLang="ko-KR" sz="1600" dirty="0">
                <a:solidFill>
                  <a:srgbClr val="000000"/>
                </a:solidFill>
              </a:rPr>
              <a:t>QGIS </a:t>
            </a:r>
            <a:r>
              <a:rPr kumimoji="1" lang="ko-KR" altLang="en-US" sz="1600" dirty="0">
                <a:solidFill>
                  <a:srgbClr val="000000"/>
                </a:solidFill>
              </a:rPr>
              <a:t>최신 </a:t>
            </a:r>
            <a:r>
              <a:rPr kumimoji="1" lang="ko-KR" altLang="en-US" sz="1600" dirty="0" smtClean="0">
                <a:solidFill>
                  <a:srgbClr val="000000"/>
                </a:solidFill>
              </a:rPr>
              <a:t>버전을 </a:t>
            </a:r>
            <a:r>
              <a:rPr kumimoji="1" lang="ko-KR" altLang="en-US" sz="1600" dirty="0">
                <a:solidFill>
                  <a:srgbClr val="000000"/>
                </a:solidFill>
              </a:rPr>
              <a:t>자신의 컴퓨터로 복사 </a:t>
            </a:r>
            <a:endParaRPr kumimoji="1" lang="en-US" altLang="ko-KR" sz="1600" dirty="0">
              <a:solidFill>
                <a:srgbClr val="000000"/>
              </a:solidFill>
            </a:endParaRPr>
          </a:p>
          <a:p>
            <a:pPr marL="50800" lvl="0" indent="0" defTabSz="939800" eaLnBrk="0" fontAlgn="b" hangingPunct="0">
              <a:spcBef>
                <a:spcPct val="30000"/>
              </a:spcBef>
              <a:spcAft>
                <a:spcPct val="0"/>
              </a:spcAft>
              <a:buClrTx/>
              <a:buSzTx/>
              <a:buNone/>
            </a:pPr>
            <a:r>
              <a:rPr kumimoji="1"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kumimoji="1" lang="ko-KR" altLang="en-US" sz="1600" dirty="0" smtClean="0">
                <a:solidFill>
                  <a:srgbClr val="000000"/>
                </a:solidFill>
              </a:rPr>
              <a:t> </a:t>
            </a:r>
            <a:r>
              <a:rPr kumimoji="1" lang="ko-KR" altLang="en-US" sz="1600" dirty="0">
                <a:solidFill>
                  <a:srgbClr val="000000"/>
                </a:solidFill>
              </a:rPr>
              <a:t>설치 파일을 </a:t>
            </a:r>
            <a:r>
              <a:rPr kumimoji="1" lang="ko-KR" altLang="en-US" sz="1600" dirty="0" err="1">
                <a:solidFill>
                  <a:srgbClr val="000000"/>
                </a:solidFill>
              </a:rPr>
              <a:t>더블클릭하여</a:t>
            </a:r>
            <a:r>
              <a:rPr kumimoji="1" lang="ko-KR" altLang="en-US" sz="1600" dirty="0">
                <a:solidFill>
                  <a:srgbClr val="000000"/>
                </a:solidFill>
              </a:rPr>
              <a:t> 설치를 시작 </a:t>
            </a:r>
            <a:endParaRPr kumimoji="1" lang="en-US" altLang="ko-KR" sz="1600" dirty="0">
              <a:solidFill>
                <a:srgbClr val="000000"/>
              </a:solidFill>
            </a:endParaRPr>
          </a:p>
          <a:p>
            <a:pPr marL="50800" lvl="0" indent="0" defTabSz="939800" eaLnBrk="0" fontAlgn="b" hangingPunct="0">
              <a:spcBef>
                <a:spcPct val="30000"/>
              </a:spcBef>
              <a:spcAft>
                <a:spcPct val="0"/>
              </a:spcAft>
              <a:buClrTx/>
              <a:buSzTx/>
              <a:buNone/>
            </a:pPr>
            <a:r>
              <a:rPr kumimoji="1" lang="ko-KR" altLang="en-US" sz="1600" dirty="0">
                <a:solidFill>
                  <a:srgbClr val="000000"/>
                </a:solidFill>
              </a:rPr>
              <a:t>④ </a:t>
            </a:r>
            <a:r>
              <a:rPr kumimoji="1" lang="en-US" altLang="ko-KR" sz="1600" dirty="0">
                <a:solidFill>
                  <a:srgbClr val="000000"/>
                </a:solidFill>
              </a:rPr>
              <a:t>QGIS</a:t>
            </a:r>
            <a:r>
              <a:rPr kumimoji="1" lang="ko-KR" altLang="en-US" sz="1600" dirty="0">
                <a:solidFill>
                  <a:srgbClr val="000000"/>
                </a:solidFill>
              </a:rPr>
              <a:t> 프로그램 외의 </a:t>
            </a:r>
            <a:r>
              <a:rPr kumimoji="1" lang="en-US" altLang="ko-KR" sz="1600" dirty="0">
                <a:solidFill>
                  <a:srgbClr val="000000"/>
                </a:solidFill>
              </a:rPr>
              <a:t>GIS</a:t>
            </a:r>
            <a:r>
              <a:rPr kumimoji="1" lang="ko-KR" altLang="en-US" sz="1600" dirty="0">
                <a:solidFill>
                  <a:srgbClr val="000000"/>
                </a:solidFill>
              </a:rPr>
              <a:t> 자료는 설치하지 않음 </a:t>
            </a:r>
            <a:endParaRPr kumimoji="1" lang="en-US" altLang="ko-KR" sz="1600" dirty="0">
              <a:solidFill>
                <a:srgbClr val="000000"/>
              </a:solidFill>
            </a:endParaRPr>
          </a:p>
          <a:p>
            <a:pPr marL="50800" lvl="0" indent="0" defTabSz="939800" eaLnBrk="0" fontAlgn="b" hangingPunct="0">
              <a:spcBef>
                <a:spcPct val="30000"/>
              </a:spcBef>
              <a:spcAft>
                <a:spcPct val="0"/>
              </a:spcAft>
              <a:buClrTx/>
              <a:buSzTx/>
              <a:buNone/>
            </a:pPr>
            <a:r>
              <a:rPr kumimoji="1" lang="ko-KR" altLang="en-US" sz="1600" dirty="0">
                <a:solidFill>
                  <a:srgbClr val="000000"/>
                </a:solidFill>
              </a:rPr>
              <a:t>⑤ 기본적인 설정에 따라 설치를 완료 </a:t>
            </a:r>
          </a:p>
          <a:p>
            <a:pPr marL="50800" lvl="0" indent="0" defTabSz="939800" eaLnBrk="0" fontAlgn="b" hangingPunct="0">
              <a:spcBef>
                <a:spcPct val="30000"/>
              </a:spcBef>
              <a:spcAft>
                <a:spcPct val="0"/>
              </a:spcAft>
              <a:buClrTx/>
              <a:buSzTx/>
              <a:buNone/>
            </a:pPr>
            <a:r>
              <a:rPr kumimoji="1" lang="ko-KR" altLang="en-US" sz="1600" dirty="0">
                <a:solidFill>
                  <a:srgbClr val="000000"/>
                </a:solidFill>
              </a:rPr>
              <a:t>⑥ 바탕화면의 </a:t>
            </a:r>
            <a:r>
              <a:rPr kumimoji="1" lang="en-US" altLang="ko-KR" sz="1600" dirty="0">
                <a:solidFill>
                  <a:srgbClr val="000000"/>
                </a:solidFill>
              </a:rPr>
              <a:t>QGIS</a:t>
            </a:r>
            <a:r>
              <a:rPr kumimoji="1" lang="ko-KR" altLang="en-US" sz="1600" dirty="0">
                <a:solidFill>
                  <a:srgbClr val="000000"/>
                </a:solidFill>
              </a:rPr>
              <a:t> 아이콘을 클릭하여 </a:t>
            </a:r>
            <a:r>
              <a:rPr kumimoji="1" lang="en-US" altLang="ko-KR" sz="1600" dirty="0">
                <a:solidFill>
                  <a:srgbClr val="000000"/>
                </a:solidFill>
              </a:rPr>
              <a:t>QGIS</a:t>
            </a:r>
            <a:r>
              <a:rPr kumimoji="1" lang="ko-KR" altLang="en-US" sz="1600" dirty="0">
                <a:solidFill>
                  <a:srgbClr val="000000"/>
                </a:solidFill>
              </a:rPr>
              <a:t>를 실행 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"/>
          <a:stretch/>
        </p:blipFill>
        <p:spPr bwMode="auto">
          <a:xfrm>
            <a:off x="227014" y="3423430"/>
            <a:ext cx="4586858" cy="293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072" y="3989940"/>
            <a:ext cx="3758961" cy="179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49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Ⅰ-3. </a:t>
            </a:r>
            <a:r>
              <a:rPr lang="en-US" altLang="ko-KR" dirty="0"/>
              <a:t>QGIS </a:t>
            </a:r>
            <a:r>
              <a:rPr lang="ko-KR" altLang="en-US" dirty="0" smtClean="0"/>
              <a:t>환경설</a:t>
            </a:r>
            <a:r>
              <a:rPr lang="ko-KR" altLang="en-US" dirty="0"/>
              <a:t>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QGIS UI </a:t>
            </a:r>
            <a:r>
              <a:rPr lang="ko-KR" altLang="en-US" sz="2000" b="1" dirty="0" smtClean="0"/>
              <a:t>및 언어설정</a:t>
            </a:r>
            <a:endParaRPr lang="en-US" altLang="ko-KR" sz="2000" b="1" dirty="0" smtClean="0"/>
          </a:p>
          <a:p>
            <a:endParaRPr lang="en-US" altLang="ko-KR" sz="500" dirty="0"/>
          </a:p>
          <a:p>
            <a:pPr marL="50800" lvl="0" indent="0" defTabSz="939800" eaLnBrk="0" fontAlgn="b" hangingPunct="0">
              <a:spcBef>
                <a:spcPct val="30000"/>
              </a:spcBef>
              <a:spcAft>
                <a:spcPct val="0"/>
              </a:spcAft>
              <a:buClrTx/>
              <a:buSzTx/>
              <a:buNone/>
            </a:pPr>
            <a:r>
              <a:rPr kumimoji="1"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kumimoji="1" lang="en-US" altLang="ko-KR" sz="1600" dirty="0" smtClean="0">
                <a:solidFill>
                  <a:srgbClr val="000000"/>
                </a:solidFill>
              </a:rPr>
              <a:t>QGIS </a:t>
            </a:r>
            <a:r>
              <a:rPr kumimoji="1" lang="ko-KR" altLang="en-US" sz="1600" dirty="0">
                <a:solidFill>
                  <a:srgbClr val="000000"/>
                </a:solidFill>
              </a:rPr>
              <a:t>시작</a:t>
            </a:r>
            <a:endParaRPr kumimoji="1" lang="en-US" altLang="ko-KR" sz="1600" dirty="0">
              <a:solidFill>
                <a:srgbClr val="000000"/>
              </a:solidFill>
            </a:endParaRPr>
          </a:p>
          <a:p>
            <a:pPr marL="50800" lvl="0" indent="0" defTabSz="939800" eaLnBrk="0" fontAlgn="b" hangingPunct="0">
              <a:spcBef>
                <a:spcPct val="30000"/>
              </a:spcBef>
              <a:spcAft>
                <a:spcPct val="0"/>
              </a:spcAft>
              <a:buClrTx/>
              <a:buSzTx/>
              <a:buNone/>
            </a:pPr>
            <a:r>
              <a:rPr kumimoji="1" lang="ko-KR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kumimoji="1" lang="ko-KR" altLang="en-US" sz="1600" dirty="0" smtClean="0">
                <a:solidFill>
                  <a:srgbClr val="000000"/>
                </a:solidFill>
              </a:rPr>
              <a:t>영문으로 </a:t>
            </a:r>
            <a:r>
              <a:rPr kumimoji="1" lang="ko-KR" altLang="en-US" sz="1600" dirty="0">
                <a:solidFill>
                  <a:srgbClr val="000000"/>
                </a:solidFill>
              </a:rPr>
              <a:t>전환</a:t>
            </a:r>
            <a:r>
              <a:rPr kumimoji="1" lang="en-US" altLang="ko-KR" sz="1600" dirty="0">
                <a:solidFill>
                  <a:srgbClr val="000000"/>
                </a:solidFill>
              </a:rPr>
              <a:t>: [</a:t>
            </a:r>
            <a:r>
              <a:rPr kumimoji="1" lang="ko-KR" altLang="en-US" sz="1600" dirty="0">
                <a:solidFill>
                  <a:srgbClr val="000000"/>
                </a:solidFill>
              </a:rPr>
              <a:t>설정</a:t>
            </a:r>
            <a:r>
              <a:rPr kumimoji="1" lang="en-US" altLang="ko-KR" sz="1600" dirty="0">
                <a:solidFill>
                  <a:srgbClr val="000000"/>
                </a:solidFill>
              </a:rPr>
              <a:t>] </a:t>
            </a:r>
            <a:r>
              <a:rPr kumimoji="1" lang="en-US" altLang="ko-KR" sz="1600" dirty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kumimoji="1" lang="en-US" altLang="ko-KR" sz="1600" dirty="0">
                <a:solidFill>
                  <a:srgbClr val="000000"/>
                </a:solidFill>
              </a:rPr>
              <a:t> [</a:t>
            </a:r>
            <a:r>
              <a:rPr kumimoji="1" lang="ko-KR" altLang="en-US" sz="1600" dirty="0">
                <a:solidFill>
                  <a:srgbClr val="000000"/>
                </a:solidFill>
              </a:rPr>
              <a:t>옵션</a:t>
            </a:r>
            <a:r>
              <a:rPr kumimoji="1" lang="en-US" altLang="ko-KR" sz="1600" dirty="0">
                <a:solidFill>
                  <a:srgbClr val="000000"/>
                </a:solidFill>
              </a:rPr>
              <a:t>…] </a:t>
            </a:r>
            <a:r>
              <a:rPr kumimoji="1" lang="en-US" altLang="ko-KR" sz="1600" dirty="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kumimoji="1" lang="en-US" altLang="ko-KR" sz="1600" dirty="0">
                <a:solidFill>
                  <a:srgbClr val="000000"/>
                </a:solidFill>
              </a:rPr>
              <a:t>[</a:t>
            </a:r>
            <a:r>
              <a:rPr kumimoji="1" lang="ko-KR" altLang="en-US" sz="1600" dirty="0">
                <a:solidFill>
                  <a:srgbClr val="000000"/>
                </a:solidFill>
              </a:rPr>
              <a:t>언어설정</a:t>
            </a:r>
            <a:r>
              <a:rPr kumimoji="1" lang="en-US" altLang="ko-KR" sz="1600" dirty="0">
                <a:solidFill>
                  <a:srgbClr val="000000"/>
                </a:solidFill>
              </a:rPr>
              <a:t>] </a:t>
            </a:r>
            <a:r>
              <a:rPr kumimoji="1" lang="en-US" altLang="ko-KR" sz="1600" dirty="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kumimoji="1" lang="en-US" altLang="ko-KR" sz="1600" dirty="0">
                <a:solidFill>
                  <a:srgbClr val="000000"/>
                </a:solidFill>
              </a:rPr>
              <a:t>[U.S. English] </a:t>
            </a:r>
            <a:r>
              <a:rPr kumimoji="1" lang="en-US" altLang="ko-KR" sz="1600" dirty="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kumimoji="1" lang="en-US" altLang="ko-KR" sz="1600" dirty="0">
                <a:solidFill>
                  <a:srgbClr val="000000"/>
                </a:solidFill>
              </a:rPr>
              <a:t>[</a:t>
            </a:r>
            <a:r>
              <a:rPr kumimoji="1" lang="ko-KR" altLang="en-US" sz="1600" dirty="0">
                <a:solidFill>
                  <a:srgbClr val="000000"/>
                </a:solidFill>
              </a:rPr>
              <a:t>확인</a:t>
            </a:r>
            <a:r>
              <a:rPr kumimoji="1" lang="en-US" altLang="ko-KR" sz="1600" dirty="0">
                <a:solidFill>
                  <a:srgbClr val="000000"/>
                </a:solidFill>
              </a:rPr>
              <a:t>]</a:t>
            </a:r>
          </a:p>
          <a:p>
            <a:pPr marL="50800" lvl="0" indent="0" defTabSz="939800" eaLnBrk="0" fontAlgn="b" hangingPunct="0">
              <a:spcBef>
                <a:spcPct val="30000"/>
              </a:spcBef>
              <a:spcAft>
                <a:spcPct val="0"/>
              </a:spcAft>
              <a:buClrTx/>
              <a:buSzTx/>
              <a:buNone/>
            </a:pPr>
            <a:r>
              <a:rPr kumimoji="1"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kumimoji="1" lang="ko-KR" altLang="en-US" sz="1600" dirty="0" smtClean="0">
                <a:solidFill>
                  <a:srgbClr val="000000"/>
                </a:solidFill>
              </a:rPr>
              <a:t>한국어로 </a:t>
            </a:r>
            <a:r>
              <a:rPr kumimoji="1" lang="ko-KR" altLang="en-US" sz="1600" dirty="0">
                <a:solidFill>
                  <a:srgbClr val="000000"/>
                </a:solidFill>
              </a:rPr>
              <a:t>전환</a:t>
            </a:r>
            <a:r>
              <a:rPr kumimoji="1" lang="en-US" altLang="ko-KR" sz="1600" dirty="0">
                <a:solidFill>
                  <a:srgbClr val="000000"/>
                </a:solidFill>
              </a:rPr>
              <a:t>: [Setting] </a:t>
            </a:r>
            <a:r>
              <a:rPr kumimoji="1" lang="en-US" altLang="ko-KR" sz="1600" dirty="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kumimoji="1" lang="en-US" altLang="ko-KR" sz="1600" dirty="0">
                <a:solidFill>
                  <a:srgbClr val="000000"/>
                </a:solidFill>
              </a:rPr>
              <a:t>[Options…] </a:t>
            </a:r>
            <a:r>
              <a:rPr kumimoji="1" lang="en-US" altLang="ko-KR" sz="1600" dirty="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kumimoji="1" lang="en-US" altLang="ko-KR" sz="1600" dirty="0">
                <a:solidFill>
                  <a:srgbClr val="000000"/>
                </a:solidFill>
              </a:rPr>
              <a:t>[Locale] </a:t>
            </a:r>
            <a:r>
              <a:rPr kumimoji="1" lang="en-US" altLang="ko-KR" sz="1600" dirty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kumimoji="1" lang="en-US" altLang="ko-KR" sz="1600" dirty="0">
                <a:solidFill>
                  <a:srgbClr val="000000"/>
                </a:solidFill>
              </a:rPr>
              <a:t> [</a:t>
            </a:r>
            <a:r>
              <a:rPr kumimoji="1" lang="ko-KR" altLang="en-US" sz="1600" dirty="0">
                <a:solidFill>
                  <a:srgbClr val="000000"/>
                </a:solidFill>
              </a:rPr>
              <a:t>한국어</a:t>
            </a:r>
            <a:r>
              <a:rPr kumimoji="1" lang="en-US" altLang="ko-KR" sz="1600" dirty="0">
                <a:solidFill>
                  <a:srgbClr val="000000"/>
                </a:solidFill>
              </a:rPr>
              <a:t>]  </a:t>
            </a:r>
            <a:r>
              <a:rPr kumimoji="1" lang="en-US" altLang="ko-KR" sz="1600" dirty="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kumimoji="1" lang="en-US" altLang="ko-KR" sz="1600" dirty="0">
                <a:solidFill>
                  <a:srgbClr val="000000"/>
                </a:solidFill>
              </a:rPr>
              <a:t>[OK]</a:t>
            </a:r>
          </a:p>
          <a:p>
            <a:pPr marL="50800" lvl="0" indent="0" defTabSz="939800" eaLnBrk="0" fontAlgn="b" hangingPunct="0">
              <a:spcBef>
                <a:spcPct val="30000"/>
              </a:spcBef>
              <a:spcAft>
                <a:spcPct val="0"/>
              </a:spcAft>
              <a:buClrTx/>
              <a:buSzTx/>
              <a:buNone/>
            </a:pPr>
            <a:r>
              <a:rPr kumimoji="1" lang="ko-KR" altLang="en-US" sz="1600" dirty="0">
                <a:solidFill>
                  <a:srgbClr val="000000"/>
                </a:solidFill>
              </a:rPr>
              <a:t>④ 기타 </a:t>
            </a:r>
            <a:r>
              <a:rPr kumimoji="1" lang="en-US" altLang="ko-KR" sz="1600" dirty="0">
                <a:solidFill>
                  <a:srgbClr val="000000"/>
                </a:solidFill>
              </a:rPr>
              <a:t>[</a:t>
            </a:r>
            <a:r>
              <a:rPr kumimoji="1" lang="ko-KR" altLang="en-US" sz="1600" dirty="0">
                <a:solidFill>
                  <a:srgbClr val="000000"/>
                </a:solidFill>
              </a:rPr>
              <a:t>일반 정보</a:t>
            </a:r>
            <a:r>
              <a:rPr kumimoji="1" lang="en-US" altLang="ko-KR" sz="1600" dirty="0">
                <a:solidFill>
                  <a:srgbClr val="000000"/>
                </a:solidFill>
              </a:rPr>
              <a:t>], [</a:t>
            </a:r>
            <a:r>
              <a:rPr kumimoji="1" lang="ko-KR" altLang="en-US" sz="1600" dirty="0">
                <a:solidFill>
                  <a:srgbClr val="000000"/>
                </a:solidFill>
              </a:rPr>
              <a:t>시스템</a:t>
            </a:r>
            <a:r>
              <a:rPr kumimoji="1" lang="en-US" altLang="ko-KR" sz="1600" dirty="0">
                <a:solidFill>
                  <a:srgbClr val="000000"/>
                </a:solidFill>
              </a:rPr>
              <a:t>] </a:t>
            </a:r>
            <a:r>
              <a:rPr kumimoji="1" lang="ko-KR" altLang="en-US" sz="1600" dirty="0">
                <a:solidFill>
                  <a:srgbClr val="000000"/>
                </a:solidFill>
              </a:rPr>
              <a:t>탭에서 </a:t>
            </a:r>
            <a:r>
              <a:rPr kumimoji="1" lang="en-US" altLang="ko-KR" sz="1600" dirty="0">
                <a:solidFill>
                  <a:srgbClr val="000000"/>
                </a:solidFill>
              </a:rPr>
              <a:t> </a:t>
            </a:r>
          </a:p>
          <a:p>
            <a:pPr marL="50800" lvl="0" indent="0" defTabSz="939800" eaLnBrk="0" fontAlgn="b" hangingPunct="0">
              <a:spcBef>
                <a:spcPct val="30000"/>
              </a:spcBef>
              <a:spcAft>
                <a:spcPct val="0"/>
              </a:spcAft>
              <a:buClrTx/>
              <a:buSzTx/>
              <a:buNone/>
            </a:pPr>
            <a:r>
              <a:rPr kumimoji="1" lang="ko-KR" altLang="en-US" sz="1600" dirty="0">
                <a:solidFill>
                  <a:srgbClr val="000000"/>
                </a:solidFill>
              </a:rPr>
              <a:t>⑤ </a:t>
            </a:r>
            <a:r>
              <a:rPr kumimoji="1" lang="en-US" altLang="ko-KR" sz="1600" dirty="0" smtClean="0">
                <a:solidFill>
                  <a:srgbClr val="000000"/>
                </a:solidFill>
              </a:rPr>
              <a:t>QGIS </a:t>
            </a:r>
            <a:r>
              <a:rPr kumimoji="1" lang="ko-KR" altLang="en-US" sz="1600" dirty="0">
                <a:solidFill>
                  <a:srgbClr val="000000"/>
                </a:solidFill>
              </a:rPr>
              <a:t>종료 후 </a:t>
            </a:r>
            <a:r>
              <a:rPr kumimoji="1" lang="ko-KR" altLang="en-US" sz="1600" dirty="0" err="1">
                <a:solidFill>
                  <a:srgbClr val="000000"/>
                </a:solidFill>
              </a:rPr>
              <a:t>재시작</a:t>
            </a:r>
            <a:endParaRPr kumimoji="1" lang="ko-KR" altLang="en-US" sz="1600" dirty="0">
              <a:solidFill>
                <a:srgbClr val="000000"/>
              </a:solidFill>
            </a:endParaRPr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924" y="3213024"/>
            <a:ext cx="3942055" cy="308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21" y="3213024"/>
            <a:ext cx="3942055" cy="308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25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Ⅰ-3. QGIS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 smtClean="0"/>
              <a:t>플러그인 최신정보 유지</a:t>
            </a:r>
            <a:endParaRPr lang="en-US" altLang="ko-KR" sz="2000" b="1" dirty="0" smtClean="0"/>
          </a:p>
          <a:p>
            <a:endParaRPr lang="en-US" altLang="ko-KR" sz="500" dirty="0" smtClean="0"/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[Plugins]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sym typeface="Wingdings" pitchFamily="2" charset="2"/>
              </a:rPr>
              <a:t> [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sym typeface="Wingdings" pitchFamily="2" charset="2"/>
              </a:rPr>
              <a:t>Manage and install plugins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sym typeface="Wingdings" pitchFamily="2" charset="2"/>
              </a:rPr>
              <a:t>…]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sym typeface="Wingdings" pitchFamily="2" charset="2"/>
              </a:rPr>
              <a:t>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sym typeface="Wingdings" pitchFamily="2" charset="2"/>
              </a:rPr>
              <a:t>[Settings]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sym typeface="Wingdings" pitchFamily="2" charset="2"/>
              </a:rPr>
              <a:t>탭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sym typeface="Wingdings" pitchFamily="2" charset="2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sym typeface="Wingdings" pitchFamily="2" charset="2"/>
              </a:rPr>
              <a:t>실행</a:t>
            </a:r>
            <a:endParaRPr lang="ko-KR" altLang="en-US" sz="1600" dirty="0">
              <a:solidFill>
                <a:srgbClr val="000000"/>
              </a:solidFill>
              <a:latin typeface="+mn-ea"/>
            </a:endParaRPr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CEC9E9-DD0D-43A6-BAFF-11EAB4FDD92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181" y="1943383"/>
            <a:ext cx="6552264" cy="436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6950873"/>
      </p:ext>
    </p:extLst>
  </p:cSld>
  <p:clrMapOvr>
    <a:masterClrMapping/>
  </p:clrMapOvr>
</p:sld>
</file>

<file path=ppt/theme/theme1.xml><?xml version="1.0" encoding="utf-8"?>
<a:theme xmlns:a="http://schemas.openxmlformats.org/drawingml/2006/main" name="New_Simple01">
  <a:themeElements>
    <a:clrScheme name="도시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New_Simple01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>
    <a:spDef>
      <a:spPr/>
      <a:bodyPr vert="horz" wrap="square" lIns="36000" tIns="36000" rIns="36000" bIns="36000" anchor="ctr" anchorCtr="0">
        <a:spAutoFit/>
      </a:bodyPr>
      <a:lstStyle>
        <a:defPPr>
          <a:defRPr sz="1000" dirty="0" smtClean="0">
            <a:solidFill>
              <a:schemeClr val="bg1">
                <a:lumMod val="50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spDef>
    <a:txDef>
      <a:spPr>
        <a:noFill/>
      </a:spPr>
      <a:bodyPr wrap="square" lIns="180000" tIns="90000" rIns="180000" bIns="90000" rtlCol="0" anchor="ctr" anchorCtr="0">
        <a:spAutoFit/>
      </a:bodyPr>
      <a:lstStyle>
        <a:defPPr algn="ctr">
          <a:defRPr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심플 테마</Template>
  <TotalTime>15452</TotalTime>
  <Words>3844</Words>
  <Application>Microsoft Office PowerPoint</Application>
  <PresentationFormat>화면 슬라이드 쇼(4:3)</PresentationFormat>
  <Paragraphs>802</Paragraphs>
  <Slides>65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3" baseType="lpstr">
      <vt:lpstr>Tw Cen MT</vt:lpstr>
      <vt:lpstr>나눔고딕</vt:lpstr>
      <vt:lpstr>맑은 고딕</vt:lpstr>
      <vt:lpstr>Arial</vt:lpstr>
      <vt:lpstr>Arial Black</vt:lpstr>
      <vt:lpstr>Wingdings</vt:lpstr>
      <vt:lpstr>Wingdings 3</vt:lpstr>
      <vt:lpstr>New_Simple01</vt:lpstr>
      <vt:lpstr>QGIS 고급 및 플러그인 개발</vt:lpstr>
      <vt:lpstr>Contents</vt:lpstr>
      <vt:lpstr>Ⅰ. QGIS 설치 및 환경설정</vt:lpstr>
      <vt:lpstr>Ⅰ-1. QGIS 개요</vt:lpstr>
      <vt:lpstr>Ⅰ-1. QGIS 개요</vt:lpstr>
      <vt:lpstr>Ⅰ-1. QGIS 개요</vt:lpstr>
      <vt:lpstr>Ⅰ-2. QGIS 설치하기</vt:lpstr>
      <vt:lpstr>Ⅰ-3. QGIS 환경설정</vt:lpstr>
      <vt:lpstr>Ⅰ-3. QGIS 환경설정</vt:lpstr>
      <vt:lpstr>Ⅰ-4. QGIS Wien</vt:lpstr>
      <vt:lpstr>Ⅱ. 분석 툴박스의 이해 및 활용</vt:lpstr>
      <vt:lpstr>Ⅱ-1. QGIS Processing Framework</vt:lpstr>
      <vt:lpstr>Ⅱ-2. 환경설정</vt:lpstr>
      <vt:lpstr>Ⅱ-2. 환경설정</vt:lpstr>
      <vt:lpstr>Ⅱ-2. 환경설정</vt:lpstr>
      <vt:lpstr>Ⅱ-2. 환경설정</vt:lpstr>
      <vt:lpstr>Ⅱ-2. 환경설정</vt:lpstr>
      <vt:lpstr>Ⅱ-2. 환경설정</vt:lpstr>
      <vt:lpstr>Ⅱ-2. 환경설정</vt:lpstr>
      <vt:lpstr>Ⅱ-2. 환경설정</vt:lpstr>
      <vt:lpstr>Ⅱ-3. Graphical Modeler</vt:lpstr>
      <vt:lpstr>Ⅱ-3. Graphical Modeler</vt:lpstr>
      <vt:lpstr>Ⅱ-3. Graphical Modeler</vt:lpstr>
      <vt:lpstr>Ⅱ-4. 사용자 Scripts</vt:lpstr>
      <vt:lpstr>Ⅱ-4. 사용자 Scripts</vt:lpstr>
      <vt:lpstr>Ⅱ-4. 사용자 Scripts</vt:lpstr>
      <vt:lpstr>Ⅱ-4. 사용자 Scripts</vt:lpstr>
      <vt:lpstr>Ⅲ. PyQGIS</vt:lpstr>
      <vt:lpstr>Ⅲ-1. PyQGIS 개요</vt:lpstr>
      <vt:lpstr>Ⅲ-1. PyQGIS 개요</vt:lpstr>
      <vt:lpstr>Ⅲ-2. Python</vt:lpstr>
      <vt:lpstr>Ⅲ-2. Python</vt:lpstr>
      <vt:lpstr>Ⅲ-2. Python</vt:lpstr>
      <vt:lpstr>Ⅲ-2. Python</vt:lpstr>
      <vt:lpstr>Ⅲ-3. QGIS API 이해</vt:lpstr>
      <vt:lpstr>Ⅲ-3. QGIS API 이해</vt:lpstr>
      <vt:lpstr>Ⅲ-3. QGIS API 이해</vt:lpstr>
      <vt:lpstr>Ⅲ-3. QGIS API 이해</vt:lpstr>
      <vt:lpstr>Ⅲ-3. QGIS API 이해</vt:lpstr>
      <vt:lpstr>Ⅲ-4. PyQGIS</vt:lpstr>
      <vt:lpstr>Ⅲ-4. PyQGIS</vt:lpstr>
      <vt:lpstr>Ⅲ-5. Qt</vt:lpstr>
      <vt:lpstr>Ⅲ-5. Qt</vt:lpstr>
      <vt:lpstr>Ⅳ. QGIS 플러그인 개발</vt:lpstr>
      <vt:lpstr>Ⅳ-1. 플러그인 개발 준비</vt:lpstr>
      <vt:lpstr>Ⅳ-1. 플러그인 개발 준비</vt:lpstr>
      <vt:lpstr>Ⅳ-1. 플러그인 개발 준비</vt:lpstr>
      <vt:lpstr>Ⅳ-2. 플러그인 개발</vt:lpstr>
      <vt:lpstr>Ⅳ-2. 플러그인 개발</vt:lpstr>
      <vt:lpstr>Ⅳ-2. 플러그인 개발</vt:lpstr>
      <vt:lpstr>Ⅳ-2. 플러그인 개발</vt:lpstr>
      <vt:lpstr>Ⅳ-2. 플러그인 개발</vt:lpstr>
      <vt:lpstr>Ⅳ-2. 플러그인 개발</vt:lpstr>
      <vt:lpstr>Ⅳ-2. 플러그인 개발</vt:lpstr>
      <vt:lpstr>Ⅳ-2. 플러그인 개발</vt:lpstr>
      <vt:lpstr>Ⅳ-2. 플러그인 개발</vt:lpstr>
      <vt:lpstr>Ⅳ-3. QGIS Processing 알고리즘 활용</vt:lpstr>
      <vt:lpstr>Ⅳ-3. QGIS Processing 알고리즘 활용</vt:lpstr>
      <vt:lpstr>Ⅳ-3. QGIS Processing 알고리즘 활용</vt:lpstr>
      <vt:lpstr>Ⅳ-3. QGIS Processing 알고리즘 활용</vt:lpstr>
      <vt:lpstr>Ⅳ-4. 플러그인 배포</vt:lpstr>
      <vt:lpstr>Ⅴ. 유용한 정보들</vt:lpstr>
      <vt:lpstr>Ⅴ-1. Python 플러그인 IDE</vt:lpstr>
      <vt:lpstr>Ⅴ-2. QGIS 관련 정보 얻기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Kiwoong Kim</dc:creator>
  <cp:lastModifiedBy>YOUNGHYUN LIM</cp:lastModifiedBy>
  <cp:revision>994</cp:revision>
  <cp:lastPrinted>2015-03-23T17:05:50Z</cp:lastPrinted>
  <dcterms:created xsi:type="dcterms:W3CDTF">2013-12-28T19:24:33Z</dcterms:created>
  <dcterms:modified xsi:type="dcterms:W3CDTF">2016-02-29T07:08:21Z</dcterms:modified>
</cp:coreProperties>
</file>